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7" r:id="rId2"/>
    <p:sldId id="270" r:id="rId3"/>
    <p:sldId id="288" r:id="rId4"/>
    <p:sldId id="300" r:id="rId5"/>
    <p:sldId id="261" r:id="rId6"/>
    <p:sldId id="293" r:id="rId7"/>
    <p:sldId id="275" r:id="rId8"/>
    <p:sldId id="302" r:id="rId9"/>
    <p:sldId id="296" r:id="rId10"/>
    <p:sldId id="301" r:id="rId11"/>
    <p:sldId id="291" r:id="rId12"/>
    <p:sldId id="308" r:id="rId13"/>
    <p:sldId id="310" r:id="rId14"/>
    <p:sldId id="303" r:id="rId15"/>
    <p:sldId id="260" r:id="rId16"/>
    <p:sldId id="304" r:id="rId17"/>
    <p:sldId id="305" r:id="rId18"/>
    <p:sldId id="306" r:id="rId19"/>
    <p:sldId id="283" r:id="rId20"/>
    <p:sldId id="298" r:id="rId21"/>
    <p:sldId id="285" r:id="rId22"/>
  </p:sldIdLst>
  <p:sldSz cx="9144000" cy="6858000" type="screen4x3"/>
  <p:notesSz cx="7102475" cy="102314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  <a:srgbClr val="7141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63" autoAdjust="0"/>
    <p:restoredTop sz="94624" autoAdjust="0"/>
  </p:normalViewPr>
  <p:slideViewPr>
    <p:cSldViewPr>
      <p:cViewPr varScale="1">
        <p:scale>
          <a:sx n="116" d="100"/>
          <a:sy n="116" d="100"/>
        </p:scale>
        <p:origin x="147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214" y="-96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513" cy="512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9" tIns="47380" rIns="94759" bIns="4738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304" y="0"/>
            <a:ext cx="3078513" cy="512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9" tIns="47380" rIns="94759" bIns="4738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65B27BB-E2DF-4025-BF69-1533F322B14D}" type="datetimeFigureOut">
              <a:rPr lang="en-US"/>
              <a:pPr>
                <a:defRPr/>
              </a:pPr>
              <a:t>2/20/2014</a:t>
            </a:fld>
            <a:endParaRPr lang="en-US" dirty="0"/>
          </a:p>
        </p:txBody>
      </p:sp>
      <p:sp>
        <p:nvSpPr>
          <p:cNvPr id="645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17739"/>
            <a:ext cx="3078513" cy="512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9" tIns="47380" rIns="94759" bIns="4738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45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304" y="9717739"/>
            <a:ext cx="3078513" cy="512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9" tIns="47380" rIns="94759" bIns="4738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C81A6E7-22CB-45AD-AAAE-4F2DCF87DA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83684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513" cy="512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479" tIns="48739" rIns="97479" bIns="48739" numCol="1" anchor="t" anchorCtr="0" compatLnSpc="1">
            <a:prstTxWarp prst="textNoShape">
              <a:avLst/>
            </a:prstTxWarp>
          </a:bodyPr>
          <a:lstStyle>
            <a:lvl1pPr defTabSz="975560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304" y="0"/>
            <a:ext cx="3078513" cy="512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479" tIns="48739" rIns="97479" bIns="48739" numCol="1" anchor="t" anchorCtr="0" compatLnSpc="1">
            <a:prstTxWarp prst="textNoShape">
              <a:avLst/>
            </a:prstTxWarp>
          </a:bodyPr>
          <a:lstStyle>
            <a:lvl1pPr algn="r" defTabSz="975560">
              <a:defRPr sz="1200"/>
            </a:lvl1pPr>
          </a:lstStyle>
          <a:p>
            <a:pPr>
              <a:defRPr/>
            </a:pPr>
            <a:fld id="{2DE69CA8-36E5-4BD0-AD17-7D4C9E638830}" type="datetimeFigureOut">
              <a:rPr lang="en-US"/>
              <a:pPr>
                <a:defRPr/>
              </a:pPr>
              <a:t>2/20/2014</a:t>
            </a:fld>
            <a:endParaRPr lang="en-US" dirty="0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3775" y="766763"/>
            <a:ext cx="5114925" cy="38369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917" y="4858870"/>
            <a:ext cx="5682643" cy="4605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479" tIns="48739" rIns="97479" bIns="4873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17739"/>
            <a:ext cx="3078513" cy="512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479" tIns="48739" rIns="97479" bIns="48739" numCol="1" anchor="b" anchorCtr="0" compatLnSpc="1">
            <a:prstTxWarp prst="textNoShape">
              <a:avLst/>
            </a:prstTxWarp>
          </a:bodyPr>
          <a:lstStyle>
            <a:lvl1pPr defTabSz="975560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304" y="9717739"/>
            <a:ext cx="3078513" cy="512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479" tIns="48739" rIns="97479" bIns="48739" numCol="1" anchor="b" anchorCtr="0" compatLnSpc="1">
            <a:prstTxWarp prst="textNoShape">
              <a:avLst/>
            </a:prstTxWarp>
          </a:bodyPr>
          <a:lstStyle>
            <a:lvl1pPr algn="r" defTabSz="975560">
              <a:defRPr sz="1200"/>
            </a:lvl1pPr>
          </a:lstStyle>
          <a:p>
            <a:pPr>
              <a:defRPr/>
            </a:pPr>
            <a:fld id="{374E67D7-1221-4A4D-8E09-66B949381AB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8196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924339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606993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5807635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059343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3056060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3659843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5746877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6692414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4849001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2049087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651040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135726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1395894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939633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549091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93931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292173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183978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59637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614648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149003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26E256-FFFD-46B6-9B15-2F4FD0778AA8}" type="datetimeFigureOut">
              <a:rPr lang="en-GB"/>
              <a:pPr>
                <a:defRPr/>
              </a:pPr>
              <a:t>20/02/2014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C28FB7-37C9-48BE-9F52-D002ADCE652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4F7351-6334-46CA-A314-DBD5616E3BAD}" type="datetimeFigureOut">
              <a:rPr lang="en-GB"/>
              <a:pPr>
                <a:defRPr/>
              </a:pPr>
              <a:t>20/02/2014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AF913A-6820-4DB1-BDE5-A8FFEFB7CCA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A44EBF-C5EF-42D0-968C-0169F00351F9}" type="datetimeFigureOut">
              <a:rPr lang="en-GB"/>
              <a:pPr>
                <a:defRPr/>
              </a:pPr>
              <a:t>20/02/2014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04D87F-E94F-4DC3-A31C-A9D115C3D81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FBF7-E5DE-4DBC-9BAA-57960A1AEECA}" type="datetimeFigureOut">
              <a:rPr lang="en-GB"/>
              <a:pPr>
                <a:defRPr/>
              </a:pPr>
              <a:t>20/02/2014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4A4BAE-053D-49C2-92E0-FE5C38BE2B6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A3F8DE-DABC-4FE5-BA5F-28A516F14A2C}" type="datetimeFigureOut">
              <a:rPr lang="en-GB"/>
              <a:pPr>
                <a:defRPr/>
              </a:pPr>
              <a:t>20/02/2014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38C096-DC1E-4B0C-B988-01382C60D5CE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522489-099E-4D79-BB45-43E2280E13B3}" type="datetimeFigureOut">
              <a:rPr lang="en-GB"/>
              <a:pPr>
                <a:defRPr/>
              </a:pPr>
              <a:t>20/02/2014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A8FCAB-796E-4903-812C-3023795082A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115E75-EDF4-4A02-9962-0A8BFBF9EE11}" type="datetimeFigureOut">
              <a:rPr lang="en-GB"/>
              <a:pPr>
                <a:defRPr/>
              </a:pPr>
              <a:t>20/02/2014</a:t>
            </a:fld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9619B0-BBCC-4391-98D2-39720EF1E75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E0281C-2EB8-4648-A4DF-8BAD6178C0CC}" type="datetimeFigureOut">
              <a:rPr lang="en-GB"/>
              <a:pPr>
                <a:defRPr/>
              </a:pPr>
              <a:t>20/02/2014</a:t>
            </a:fld>
            <a:endParaRPr lang="en-GB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15F5E3-D39D-4419-9277-6B932BE98B2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10278C-7B21-4A34-9199-757C8105A86F}" type="datetimeFigureOut">
              <a:rPr lang="en-GB"/>
              <a:pPr>
                <a:defRPr/>
              </a:pPr>
              <a:t>20/02/2014</a:t>
            </a:fld>
            <a:endParaRPr lang="en-GB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F07D64-B89B-4C5D-86C1-F78A22ED2E8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42AD80-FD27-478A-82BA-88AF853CF431}" type="datetimeFigureOut">
              <a:rPr lang="en-GB"/>
              <a:pPr>
                <a:defRPr/>
              </a:pPr>
              <a:t>20/02/2014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A9D6D-9E43-4D68-836B-61E942E7067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B77D51-9BEF-472F-9889-9EEAF18586E3}" type="datetimeFigureOut">
              <a:rPr lang="en-GB"/>
              <a:pPr>
                <a:defRPr/>
              </a:pPr>
              <a:t>20/02/2014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438E8D-20EA-4344-8C28-F047E8D5A7C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9B1E126-1B39-41E7-882D-9E869A0E88EC}" type="datetimeFigureOut">
              <a:rPr lang="en-GB"/>
              <a:pPr>
                <a:defRPr/>
              </a:pPr>
              <a:t>20/02/2014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DB38DAD-3646-4586-8BC2-B5E7A157C6E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hyperlink" Target="http://www.rllaw.co.uk/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legislation.gov.uk/" TargetMode="External"/><Relationship Id="rId5" Type="http://schemas.openxmlformats.org/officeDocument/2006/relationships/hyperlink" Target="http://www.equalityhumanrights.com/" TargetMode="External"/><Relationship Id="rId4" Type="http://schemas.openxmlformats.org/officeDocument/2006/relationships/hyperlink" Target="http://www.acas.org.uk/media/pdf/j/8/Acas-Code-of-Practice-on-Settlement-Agreements.pdf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jrahman@rllaw.co.uk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5175" y="692150"/>
            <a:ext cx="7391150" cy="104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17"/>
          <p:cNvSpPr txBox="1">
            <a:spLocks noChangeArrowheads="1"/>
          </p:cNvSpPr>
          <p:nvPr/>
        </p:nvSpPr>
        <p:spPr bwMode="auto">
          <a:xfrm>
            <a:off x="755650" y="2420938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GB" sz="3200" b="1" dirty="0"/>
              <a:t>CIPD Seminar</a:t>
            </a:r>
          </a:p>
          <a:p>
            <a:pPr algn="ctr"/>
            <a:r>
              <a:rPr lang="en-GB" sz="3200" b="1" dirty="0" smtClean="0"/>
              <a:t>Top tips for settling disputes</a:t>
            </a:r>
            <a:endParaRPr lang="en-GB" dirty="0"/>
          </a:p>
          <a:p>
            <a:pPr algn="ctr"/>
            <a:r>
              <a:rPr lang="en-GB" dirty="0"/>
              <a:t>Jahad Rahman, </a:t>
            </a:r>
            <a:r>
              <a:rPr lang="en-GB" dirty="0" smtClean="0"/>
              <a:t>Partner</a:t>
            </a:r>
            <a:endParaRPr lang="en-GB" dirty="0"/>
          </a:p>
        </p:txBody>
      </p:sp>
      <p:sp>
        <p:nvSpPr>
          <p:cNvPr id="2052" name="AutoShape 13" descr="data:image/jpeg;base64,/9j/4AAQSkZJRgABAQAAAQABAAD/2wBDAAkGBwgHBgkIBwgKCgkLDRYPDQwMDRsUFRAWIB0iIiAdHx8kKDQsJCYxJx8fLT0tMTU3Ojo6Iys/RD84QzQ5Ojf/2wBDAQoKCg0MDRoPDxo3JR8lNzc3Nzc3Nzc3Nzc3Nzc3Nzc3Nzc3Nzc3Nzc3Nzc3Nzc3Nzc3Nzc3Nzc3Nzc3Nzc3Nzf/wAARCACDAMYDASIAAhEBAxEB/8QAHAAAAgIDAQEAAAAAAAAAAAAABAUDBgABBwII/8QAPxAAAgEDAgMFBQUHAwMFAAAAAQIDAAQRBSESMUEGE1FhcQcigZGhFDJCscEVIyRSYtHwFnLhM0OCkqKywvH/xAAaAQACAwEBAAAAAAAAAAAAAAACBAEDBQAG/8QAKREAAgIBBAICAQMFAAAAAAAAAAECAxEEEiExE0EiUQUygaEGFGGRsf/aAAwDAQACEQMRAD8AUDuxjj+8eRqNmZ34FOBQqyEjGelE2qMGDYLZ+dbBl5J0DIAXOW8aFmk4pfeFNBbs6nPukeNAdzxy8LAbHnXJkkHCM+6OdGWIdd2Bx4VJHbhWBGGx0FGxxsMsyYycAVDZyA+7PenPU0wsh3aE8J4uWRUDx/vcjNebrU4rARRyIzyy8XdIOpAGfzHr0quyahFyfoKCy8E+q3slrbi2syRdTnhQjBKDq2Kms+4srQQhHmCrgpGM7nqzEjJ9KS2Ecv2mS7uctdSsWY53VRyA+OKLlKzyBMlQT4+P+fnXj9fq3qLOOkei0tCpj/kU6oeCWdi2ZMBQ2QQF8NvjnzpesX2YrJzBlUHyXA2+tO76CGdSlrGQsR2J5sfD44+lJnYLG4lOEJwvj6/OorluRt0Xb489h8kFvLcvFNGrjcYI5VUtTso0lPc5UE44c5qwrcFZZpTtxgkDnn/BSSZyt2xbkc/Wr6W0+ArIxmsNANnJPY3KT208kE6HKSRnBBrqfZHt9bXBistcUxTseFbhdo3P9X8pPy9K5hcwndkBxnlQ/FlSjdepp+u6UeUzMv0lc1tkufs+k3iCnLKfI1G8W4ZRg4xXN+xHtFNlBHp/aBXmt0HCl0oy8Y8GH4h58/WurWU9jqNqLrTbqG5hO3FEwbfz8D5VoV3RmuDCu01lL+S4+waOF2jKjBGelL7i1KsfvKetNZe8V/dJC+VCTLI5J3PrVyYuL3j22OB6c62kfTABorh4YzxjehZJ1QDG5FEQeTCc5wPlXmWLA4Qedaa5yPcO55ivDlnAOcVOCCIcaDGx9ayp+6PCN6ypJyc6jiIY8R2plaTCBCVGD0yeVCwpKQWDj0qVbdgoMjYJO2avfIqhrBemdJIpF3x94UvkRg58Adqa6dYEwvKzqFVTkZ3OagWFWkYDcDxoE8BszS4RJcBHJwafvbKUARcHfiNC2tskfdSDB/Sm6gRsGIwCPvCgkyUhU2nljkqcelc57cXr2/aIRwygPaRJwBejEknPwxXXLTUzbyYaMSkk5BHTyrh/bWb7R2p1iZRkC7KfAALj6UtqXmOGWQXJbLbUEvrY3VuN2dQwH4eHfHpnHyov34CSN3A3Pgd6oeg38tvMe7Pu7ZU7g4z0+NXNL2O+uGQfurkDiaMnPeL4jzFeY1OlnD5JcG1p9ZCb8cn8v+hmRBYxGMDicnLY3GP8/Klt5Y98hlByObY6ef8An60cshjeSG4T3RgkfqPKvNvMsR4QwI656UnGbg8mhCTi8oq7skC8JbBbpxAkevhQUx45Bj3mz0q2ano6Xgaez4Vx96Lpjy86TwRRwSlXiCnP4hvT1dsWsrs0a2rOUbisQ8S8QIbG5xQlzpRQ54cg+HOrDAgYAjej4bfjGDmhjbKLyXuEWuSgvYyR+9Cc+R60Tpmpz6bOJI5bmzlH/ciJGfWrfd6MrZYe6T1A5+vjSK+06aLJMWUHUA4piN6fYC0yfCeM/uiwab7RdThQLPJb6gg6uOB/iV2+lPrX2i6dOQLy3ntCRvj94gPkRv8ASuXtbRsc8CnzFbWAKPdLj0amY6ucemU2fharFzHD+08fx0dqj1fS9SQCwvoJnxuquOIeo51FLGVPLc+Vcc7hSQxJ4huD1FMbHV9TsCPs1/OVH4JTxr8j+lMw/IxX6kZ139NWrmuX+zpccLtITjGPKpymdyOXSqdZdu504EvbGN1/E8LcJ+Rz+YpzF2v0i5wvfGBj0lQgfPlTlerqn0zIu/Fayn9UH+3I0aQoxAJxWVFb3Fvcrxw3MUi9Cjg1lMZi/Yi4SXDRRlnLqVYbZzy60XaRzTsACzePlQKREOFYEGrHp1uttakyt78gwFzTEngViT21mcYbOdiN8Uxh0+EzKiuATv729QRrJKh7skMPdPpQ5kaFgr5I6nqD41SywdjTGhkA2ONsU0CotsqT8CKDjHlVN1HtRb6aqvqFyY+IERoqlmbHkPhudqMsNeg1mzR7OV5IVPCeJSGU+BBoPeAsPGfRZltdNIBZ8YOdgc4864b2gt7eXUdZuYD+6kv5uDJ3wGx9SDV37UdqrTTrEwR3PvvkEg5OPAf3rlN3rBnSGNI+FULM2ebEkn+1DbWnDl8nKEpLg3awPGzlDh1HGPSjru8768gaFihVA4IO6Hfl8vrQFtqXdSxyd2Mpkksc5yMEVAF4blWjY8J3Unnis7GOGE625bn2dF0DWotU/cXwVLuNDlcYVwOq/wBqNks0lz3ZBbHLrXP7eOQTB0kIcHnjcennVx0bUVlURzt3chOBJw44vrsfOsjU6PD3Q6NbS63cts+wtLeaAnu3I/pbka8X8cNzF/EIEmAPvDw26/Om64cBCGc9WLD/AIoW509mkTuwSp58O9JODj8jRjY08oT2kU9jvKpe2OD3o/Dnx8Ks9pEpUMpBUjai9PscGMFcjl7w2pr/AKdWNDNYHum6xHdCfLw/zajU89j1er9TFTw+QoWW1VuainE6mM8MqFGztnkfQ0I4GT5V0sPofqmmuCu3ug205LIDGx6oMfSkl1ol3b5Kr3q+Knf5Vd2HSoZAOtSrJIbhY4nO3HAxVxwsOYOxrwWq9XUcEw4ZY0cf1DNI73TdP3YhouuEb+9WxsT7LPOV5pAKhaYnZRTyLRIbgq0Zm7s7hmYb+m29SvoFsqk95LtuSCN/pVylHOBW29+yXsT2bttVW4vtUjeSBT3UaAc22JPw2HxNZV7to4Ozmh2cMpX92qo+cbuwJb6g/Osr0FVUYQSZ4bU6iy22U4vgQvYxCYShiY+m2+a8uUEoyCd92PShWkuJBnfbwr0vH/3GyfWn8GQPBdd2VeKYYJ5MM1kk0bsJCCHByQeRpFg5GSaKilYLw5OMdaHaTk5n221M6h2iuSue6hPcxgjkBzPxOa86N2q1HSLOa2tWUJIvCD1U5+8PPGRW+01hInaO8UoQHJmU4+8Dv/x8KSKAWHFsM70j8lJs0YpOKXolurqS6maaZyzsdyahG5pnPYRKoMYIz1JyMeNb0i1iluSJBkg4H96YhGU3lkS+HYFHDIRlQQKJhSWQoEAdkORk428N6s8VkinBGfhU0mkRzL7uFbo3Kit08JIo35EQuGSUM8E8RHVkOCPWrNolxp1zwhrm27zlhmCkfA1PpK3dtJwTBJIscyQfoKscTWs4Ci2gdSMHKis2yqUOypWQ3bfYRaWaPDmCVGA5oCSB5ZoiwjHfd3wOrdVxnFG9mewul3k73SLPZsVw32WZkDDw4c4HwFWM9hbeOUS22o3aOo90OqMB9BSFmkhbyuDTp1E4cPlHjTdKE/CVyR1JFOLi2W2twmx2xRlrHJaW4EvclgMF88HF5nahLy4jk2eSFSOnHz+O2aps0qrqb7Zf53Oa+hXNErghkBB5gildzo9swJjLxE/yHb5U3kcA7mhJ7iNQd/jmsdqSZpVzkuUyvXOkXERxHJG/kchv1pZc2l6mR3BJHgwqxyT8RJBwvmcUOA0//SBK5wWxt6Dz8hvUqyQ0tXYu2VOe01GQe7AU+IrxDo0sZMs8LytzBI91fQZ5+tW2d7a0P7x1aU7AE5OfIDfPpk+lbS1nnHG+IU/mlIDY8l5L8d6JXSRP95NlWaOUMVeOQZ6BSSfXyonS7Uz6nawFCFMnE4O3urufqAPjVmitRHGeAjg6Yzv8+datog15n8SwsPizKB+RpzQzdl8YtC2r1klTIpvtauyLbT7SJnRppHm9zwUADPrxj5VlMtQsk1vt9LbyoGgstOAIPR3cEfQGsr1TTb4PMqWFgRLN+82c7+FSmbfBw3nQSCpkWn8CGQwMrEHFTJ5cqFRTRcQ2oWSKe0+mC7tVu4w3f2yscqMkoee3XGM/OucX1o0DHIypOR6V2VB41Su1mjCwMTRRgWUjnBA2jY/h8h4fLwpa2Pse0tia8bKhZ3jxkRyMTF4dRTH7Obe4S5gyVyOIUvurURuQNyRkYFO9JhkNuPtBBAPukjfFVQk4vgb2bltY2t5RJEr4O460dbTDP96VRhochBkE/dzyomKQH7pIPhTsJxmsCVtUq2PIZYjs8YY+Ktg/KjLeGLjL2/HHIeWVJH50iilZeZNMLWbLDnUWVJrDK4vL6Os9i75XgMEq8Mox7xwA3pvVqqh9gwrTcZPSryXA/EB8aynFReENro25AGWIAHjVc1zUXClYWWRB94hcAf8Akf0rNe7RGwBSNI3zsCT+lUTUu0kl05aYlsHZW+6vw5f51quSlLhIGxtIJvrpyGeI92p/EpKj/mkz319Kf4WZmj6ySYIPptv+VRi8tZ5DJe3CyseUIbK/Hp8OVeLzWra3jY5B25nYL8Of5VS6YPtCr1NkeIthI1O8iQvOYXVRnMkew8+eBS+XtDrOpgi0ZILfBzclOEY/pHUfIVUbzXpb6898n7OnvLCV++fFh+lEXusveWwgQt3kmxX7u39qlaCD52BvU6lLG5hMmoqLjhsLm6ubjHvXHERj0x+gpjp2tX0ADftBnGcFZsMCfDx+tJ7G9tNOQxuCZjuVAx8SfCpO9gk724PLGQqNjc+fOrJaWGMSh/ApLU3xlnc0Wu27ajvcXFmzKNjJC23wBqz9kLyHWp7q4tw/AnAoDoRy4vgdyRt/LXJyQuwAGF6CutdnrUaF2KttQkZ4glm00pH4cgybjw3I+XhQ0aOqqzfFYY3Trb7k4TeUL+wWNR13tXqhUYbUDbIenDGMD6cJ+NZRvsjg7rsXDcTRcMt5cTXD7feJbAOeuwG9ZWim8ByXJQowfCp0XJxg5qNTiiYjgcW+QetPsRJIk286Ljj297avEEoL5ZdwfnU8sqtgKpFVkmJjixjNEz2tvd2slrcRh4ZV4XU9RQq743oiPYgg71zRKeDlvaHR7ns7fosubizfPcyke9wjp6j9M0whA4ARyIzXRruwttTs3tbyLvI2wfMEciPOkb9iLsr/AAt7b8I+6JUZT9M0tOvDyjRo1McYmysFuAfhxQrCW5bhGQOnF/8AmfrVoHs77STt7j6e/h/EMP8A6UfF7Ju1UoAefSI48bhriVj8ggz86qfx7GfLCXs59LYQPIc3cjONiseSM+BPIfOh5YbuyYPb3E6qpzlmJ+Y5fSuxWHsguwVN/q9sAOaQW7bfEt+lWLTvZXoFuQ1293eMDnDy8C8/BMH5k0LsfplcthxbSvaD2j0sFIpbdtvxw8/jkVY9J9qd1G7HV07tT+ONSwz4EZJFX3tN7JNA1WJ306NtPusbNEfdPqK5TPoM2l6h+wNb0xUviAtpNFFxd/jYFf5umevjQ7k+0ckn0x/rPbXT9SVWgul4m2OQQfQZqu3erxwxB++QKQGG/T0q6aL7Fjcae8ut3zWtxJgpb226x/7yeZ8hjHiedLJvZV2htbpra2tbW4hOeCXvAFx/VkZHyNGrVFYQOxP2c6vNUe5cm3z7xxxY5f8ANCcVwB3vfSN/N7xGK6R2o9lfaW1tku43tbzuowO6tgwMYHMAEb+vXwqhpLFDN/ERMhzwyxkb+uKNWNvJKpi1we9PguLdhdXEWEJwS+DkHOa9WsolnUqCTIc5bGeEcvyzXloVuFSO0jCtJhSVOwHUmtTr9h1CLpEQFU+HTem43x4yVT08sPAVPGkaSyAsWO5Y9TWrKJpYQyuVTiJYA7nFFz28rwSIyr7wyMHOaE0YsYJkG/DJv5bVdFwnwK2VyivkhnpNpJf6zaWPFxrcTJG3Ed+EnfB9M1172mXi2Hs91Ig8JljWHbwdgD9C1UH2e2Que10UpG1rAzg+DsOAfRm+VWr2pH7VL2d0Vc8V7fq7qesSYBB+Lj5UnfGMZ4QVMUuUWnszYjT+zelWTE8UFpGjf7uEZ+uayjHRUOBnHSsocBnGo5FJ3XaiVdpCFwcCgoiDR1vlcN57mnWJIKVeEgDwqRVLHcHPpWiVB4l61JGzY23oGSSxRb8qKCe4NsedRQZBGetFDhwATQ5JwajJU7Zo2B2Bzg1DBEs2MHenVrEkMeThvEGhbJSCtOmzwsDgirPbSiRBvk9ardrHbysQP3bEbHpTSyE0D4kBKjkRvml7UpF1cnFjfbFbqFZ4ztnf0qUMOlK4Y2pJm61wqSCQMjlW6yoJNYFZgVusrjjWBVE9oXs2sO1cZubXgs9UXdZwDwyeTgePjz9eVXysqU2ujs4PmifsZ2n7OF473SZ5oc5E9qDMnx4RkfEAUm1GLv4WSVSpHTGCK+rmIxsaT6poemaqpF/YW83ECMtGMjzzzFWxn9liuxwz5k0u7uGtlj4uJgcK+NwP82qTTI0lkuuLZu96bdBV+7Q9hLnRrp5NKtpbyzmckLGnFJCfAgcx5j41U9Q0q+0W7767sbm2S53UzQsqlh4E9cdOe1XJ45RapRklll69kdqEuNXvOIkZigX/AMQzN/8ANK96tL+1va9pduMMmmWrTMTuQSrbfNozTH2W2w/0wZzkPLO75+OPyA+VJfZ+37V7a9qdXkGVMvco3gAzAD/0xrXPliU8bng6KzkAK3TlWVGxyQDnbrWUZUjjsEZLHHIDNMrTf/aedCQKeHhwSOtGwoEUkbZ/DTUhNE5i225VPa5GzDA8a8woH+7RHcOCCpzQMIKEBYA8vAnka2YGwQWUY51GxnIAU4x1qeOCaQknBzzFCSaj4kbI/wDbTK3n71eAkgmhbcFGAddhzFHxx22eJuIMOg5VDZKPS95FglyR1o+zvbgAGNjjzNQI0agjAbwz0qRGB5EL5AUDWSVwOIL5nyHx5nFFxSxlweNs/Sq607RgrnfNSw3zjAJHlVbrTLFMtSsGGQdq3xCkcGoENjJoxL1CmTsaodTRcrRgTWuMUq+1EybEmtmd8867xM7yjQuAKiNwqn3tqAM5IxnNQSyHG9Eqvsh2MbCaOTYflUTgrsm/xpelyo+7sfA1tro8ulT42ujt+Qh4+Jff6dDVf7U6NH2h0ebTpZTCpZXWZFDFGU5G3h0PlTn7RtQV8+beYQ7OUbhP9WNqNRZG7Dyis6QE7N+z+adZ+/S2t551cLw8e7Fds9dvnSf2P2rwdl5bh24nu7lnLHmQoCfmpPxrfbq5j032aw2sDe7NFBbKW5su2fopqwdiIPsfZDSYnHC5tUkcebDiP51KWZHPrI3kwwG5rK00mMcODmsqwE5Rp5Jzkmmce43rKymJCyCbfY7U2tVVh7wB2rKygZKCkjTvMcIxRUSqHOBWVlCw0GGKNo+IoM+NAgASAdKysoSWTlQNwN603JT51lZXHGnOV38a3GBg1lZUnBEX/TJ61LEzMNzWVlQESAlTkc6LgJYEnesrKBkojckOd61kk71lZXIkhO+Sedek5VlZUnHrJqGTdxmsrK445Z7W2Y21tASTELmXC55e4P7n510hAFgjVdgFAAHpWVlRHthPpG4+VZWVlGCf/9k="/>
          <p:cNvSpPr>
            <a:spLocks noChangeAspect="1" noChangeArrowheads="1"/>
          </p:cNvSpPr>
          <p:nvPr/>
        </p:nvSpPr>
        <p:spPr bwMode="auto">
          <a:xfrm>
            <a:off x="63500" y="-538163"/>
            <a:ext cx="1657350" cy="11049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 dirty="0"/>
          </a:p>
        </p:txBody>
      </p:sp>
      <p:pic>
        <p:nvPicPr>
          <p:cNvPr id="2054" name="Picture 13" descr="term of emp imag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20850" y="4095748"/>
            <a:ext cx="2628900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4095747"/>
            <a:ext cx="2619375" cy="1743075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2636912"/>
            <a:ext cx="666750" cy="6667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333375"/>
            <a:ext cx="326866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Connector 7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316" name="TextBox 8"/>
          <p:cNvSpPr txBox="1">
            <a:spLocks noChangeArrowheads="1"/>
          </p:cNvSpPr>
          <p:nvPr/>
        </p:nvSpPr>
        <p:spPr bwMode="auto">
          <a:xfrm>
            <a:off x="561975" y="6407150"/>
            <a:ext cx="8135938" cy="304800"/>
          </a:xfrm>
          <a:prstGeom prst="rect">
            <a:avLst/>
          </a:prstGeom>
          <a:solidFill>
            <a:srgbClr val="71418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1400" dirty="0" smtClean="0">
                <a:solidFill>
                  <a:srgbClr val="8EB4E3"/>
                </a:solidFill>
              </a:rPr>
              <a:t>Rahman Lowe </a:t>
            </a:r>
            <a:r>
              <a:rPr lang="en-GB" sz="1400" dirty="0">
                <a:solidFill>
                  <a:srgbClr val="8EB4E3"/>
                </a:solidFill>
              </a:rPr>
              <a:t>Solicitors </a:t>
            </a:r>
            <a:r>
              <a:rPr lang="en-GB" sz="1400" dirty="0" smtClean="0">
                <a:solidFill>
                  <a:srgbClr val="8EB4E3"/>
                </a:solidFill>
              </a:rPr>
              <a:t>| </a:t>
            </a:r>
            <a:r>
              <a:rPr lang="en-GB" sz="1400" dirty="0">
                <a:solidFill>
                  <a:srgbClr val="8EB4E3"/>
                </a:solidFill>
              </a:rPr>
              <a:t>Specialists in Employment and Discrimination </a:t>
            </a:r>
            <a:r>
              <a:rPr lang="en-GB" sz="1400" dirty="0" smtClean="0">
                <a:solidFill>
                  <a:srgbClr val="8EB4E3"/>
                </a:solidFill>
              </a:rPr>
              <a:t>Law | www.rllaw.co.uk </a:t>
            </a:r>
            <a:endParaRPr lang="en-GB" sz="1400" dirty="0">
              <a:solidFill>
                <a:srgbClr val="8EB4E3"/>
              </a:solidFill>
            </a:endParaRPr>
          </a:p>
        </p:txBody>
      </p:sp>
      <p:sp>
        <p:nvSpPr>
          <p:cNvPr id="13317" name="Rectangle 2"/>
          <p:cNvSpPr txBox="1">
            <a:spLocks noChangeArrowheads="1"/>
          </p:cNvSpPr>
          <p:nvPr/>
        </p:nvSpPr>
        <p:spPr bwMode="auto">
          <a:xfrm>
            <a:off x="490538" y="1052736"/>
            <a:ext cx="8229600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GB" sz="2600" b="1" dirty="0" smtClean="0"/>
              <a:t>Top tip 7: Dealing with the press  </a:t>
            </a:r>
            <a:endParaRPr lang="en-GB" sz="2600" b="1" dirty="0"/>
          </a:p>
        </p:txBody>
      </p:sp>
      <p:sp>
        <p:nvSpPr>
          <p:cNvPr id="13318" name="Rectangle 3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spcBef>
                <a:spcPct val="20000"/>
              </a:spcBef>
              <a:buFont typeface="Arial" charset="0"/>
              <a:buNone/>
            </a:pPr>
            <a:endParaRPr lang="en-GB" sz="2400" i="1" dirty="0"/>
          </a:p>
          <a:p>
            <a:pPr marL="457200" indent="-4572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400" dirty="0" smtClean="0"/>
              <a:t>Adverse publicity</a:t>
            </a:r>
          </a:p>
          <a:p>
            <a:pPr>
              <a:spcBef>
                <a:spcPct val="20000"/>
              </a:spcBef>
            </a:pPr>
            <a:endParaRPr lang="en-GB" sz="2400" dirty="0" smtClean="0"/>
          </a:p>
          <a:p>
            <a:pPr marL="457200" indent="-4572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400" dirty="0" smtClean="0"/>
              <a:t>Witnesses/other claims may “come out of the woodwork”</a:t>
            </a:r>
          </a:p>
          <a:p>
            <a:pPr>
              <a:spcBef>
                <a:spcPct val="20000"/>
              </a:spcBef>
            </a:pPr>
            <a:endParaRPr lang="en-GB" sz="2400" dirty="0" smtClean="0"/>
          </a:p>
          <a:p>
            <a:pPr marL="457200" indent="-4572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400" dirty="0" smtClean="0"/>
              <a:t>Whistleblowing claims may end up being investigated by regulatory body, which would prevent any settlement</a:t>
            </a:r>
          </a:p>
          <a:p>
            <a:pPr marL="457200" indent="-457200">
              <a:spcBef>
                <a:spcPct val="20000"/>
              </a:spcBef>
              <a:buFont typeface="Arial" pitchFamily="34" charset="0"/>
              <a:buChar char="•"/>
            </a:pPr>
            <a:endParaRPr lang="en-GB" sz="2400" dirty="0" smtClean="0"/>
          </a:p>
          <a:p>
            <a:pPr marL="457200" indent="-4572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400" dirty="0" smtClean="0"/>
              <a:t>Have a press release prepared for either a win or a loss on the last day of the hearing so as not to be caught unaware.</a:t>
            </a:r>
            <a:endParaRPr lang="en-GB" sz="24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1319213"/>
            <a:ext cx="2808312" cy="1402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9504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333375"/>
            <a:ext cx="326866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Connector 7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196" name="TextBox 8"/>
          <p:cNvSpPr txBox="1">
            <a:spLocks noChangeArrowheads="1"/>
          </p:cNvSpPr>
          <p:nvPr/>
        </p:nvSpPr>
        <p:spPr bwMode="auto">
          <a:xfrm>
            <a:off x="561975" y="6407150"/>
            <a:ext cx="8135938" cy="304800"/>
          </a:xfrm>
          <a:prstGeom prst="rect">
            <a:avLst/>
          </a:prstGeom>
          <a:solidFill>
            <a:srgbClr val="71418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1400" dirty="0" smtClean="0">
                <a:solidFill>
                  <a:srgbClr val="8EB4E3"/>
                </a:solidFill>
              </a:rPr>
              <a:t>Rahman Lowe </a:t>
            </a:r>
            <a:r>
              <a:rPr lang="en-GB" sz="1400" dirty="0">
                <a:solidFill>
                  <a:srgbClr val="8EB4E3"/>
                </a:solidFill>
              </a:rPr>
              <a:t>Solicitors </a:t>
            </a:r>
            <a:r>
              <a:rPr lang="en-GB" sz="1400" dirty="0" smtClean="0">
                <a:solidFill>
                  <a:srgbClr val="8EB4E3"/>
                </a:solidFill>
              </a:rPr>
              <a:t>| </a:t>
            </a:r>
            <a:r>
              <a:rPr lang="en-GB" sz="1400" dirty="0">
                <a:solidFill>
                  <a:srgbClr val="8EB4E3"/>
                </a:solidFill>
              </a:rPr>
              <a:t>Specialists in Employment and Discrimination </a:t>
            </a:r>
            <a:r>
              <a:rPr lang="en-GB" sz="1400" dirty="0" smtClean="0">
                <a:solidFill>
                  <a:srgbClr val="8EB4E3"/>
                </a:solidFill>
              </a:rPr>
              <a:t>Law | www.rllaw.co.uk </a:t>
            </a:r>
            <a:endParaRPr lang="en-GB" sz="1400" dirty="0">
              <a:solidFill>
                <a:srgbClr val="8EB4E3"/>
              </a:solidFill>
            </a:endParaRPr>
          </a:p>
        </p:txBody>
      </p:sp>
      <p:sp>
        <p:nvSpPr>
          <p:cNvPr id="8197" name="Rectangle 2"/>
          <p:cNvSpPr txBox="1">
            <a:spLocks noChangeArrowheads="1"/>
          </p:cNvSpPr>
          <p:nvPr/>
        </p:nvSpPr>
        <p:spPr bwMode="auto">
          <a:xfrm>
            <a:off x="395288" y="692696"/>
            <a:ext cx="8229600" cy="864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en-GB" sz="2800" u="sng" dirty="0" smtClean="0"/>
          </a:p>
          <a:p>
            <a:endParaRPr lang="en-GB" sz="2800" u="sng" dirty="0" smtClean="0"/>
          </a:p>
          <a:p>
            <a:r>
              <a:rPr lang="en-GB" sz="2600" b="1" dirty="0" smtClean="0"/>
              <a:t>Top tip 8: Early settlement</a:t>
            </a:r>
          </a:p>
          <a:p>
            <a:endParaRPr lang="en-GB" sz="2800" u="sng" dirty="0"/>
          </a:p>
        </p:txBody>
      </p:sp>
      <p:sp>
        <p:nvSpPr>
          <p:cNvPr id="8198" name="Rectangle 3"/>
          <p:cNvSpPr txBox="1">
            <a:spLocks noChangeArrowheads="1"/>
          </p:cNvSpPr>
          <p:nvPr/>
        </p:nvSpPr>
        <p:spPr bwMode="auto">
          <a:xfrm>
            <a:off x="468313" y="1700212"/>
            <a:ext cx="8229600" cy="5014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GB" sz="2400" u="sng" dirty="0" smtClean="0">
                <a:latin typeface="+mn-lt"/>
              </a:rPr>
              <a:t>Pre termination negotiations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endParaRPr lang="en-GB" sz="2400" dirty="0" smtClean="0">
              <a:latin typeface="+mn-lt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400" dirty="0" smtClean="0">
                <a:latin typeface="+mn-lt"/>
              </a:rPr>
              <a:t>Enterprise and Regulatory Reform Act 2013 inserted new s.111A into ERA 1996: pre termination negotiations are now inadmissible in ordinary unfair dismissal cases</a:t>
            </a:r>
          </a:p>
          <a:p>
            <a:pPr marL="342900" indent="-342900">
              <a:spcBef>
                <a:spcPct val="20000"/>
              </a:spcBef>
            </a:pPr>
            <a:endParaRPr lang="en-GB" sz="2400" dirty="0" smtClean="0">
              <a:latin typeface="+mn-lt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400" dirty="0" smtClean="0">
                <a:latin typeface="+mn-lt"/>
              </a:rPr>
              <a:t>Negotiations will not be protected where claim is one of automatically unfair dismissal/discrimination</a:t>
            </a:r>
          </a:p>
          <a:p>
            <a:pPr marL="342900" indent="-342900">
              <a:spcBef>
                <a:spcPct val="20000"/>
              </a:spcBef>
            </a:pPr>
            <a:endParaRPr lang="en-GB" sz="2400" dirty="0" smtClean="0">
              <a:latin typeface="+mn-lt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400" dirty="0" smtClean="0">
                <a:latin typeface="+mn-lt"/>
              </a:rPr>
              <a:t>Protection is lost if improper behaviour</a:t>
            </a:r>
          </a:p>
          <a:p>
            <a:pPr marL="342900" indent="-342900">
              <a:spcBef>
                <a:spcPct val="20000"/>
              </a:spcBef>
            </a:pPr>
            <a:endParaRPr lang="en-GB" sz="2400" dirty="0" smtClean="0">
              <a:latin typeface="+mn-lt"/>
            </a:endParaRPr>
          </a:p>
          <a:p>
            <a:pPr>
              <a:spcBef>
                <a:spcPct val="20000"/>
              </a:spcBef>
            </a:pPr>
            <a:endParaRPr lang="en-GB" sz="2400" dirty="0" smtClean="0">
              <a:latin typeface="+mn-lt"/>
            </a:endParaRPr>
          </a:p>
          <a:p>
            <a:pPr marL="342900" indent="-342900">
              <a:spcBef>
                <a:spcPct val="20000"/>
              </a:spcBef>
            </a:pPr>
            <a:endParaRPr lang="en-GB" sz="2400" dirty="0" smtClean="0">
              <a:latin typeface="+mn-lt"/>
            </a:endParaRPr>
          </a:p>
        </p:txBody>
      </p:sp>
      <p:pic>
        <p:nvPicPr>
          <p:cNvPr id="7" name="Picture 6" descr="negotiations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57884" y="1285860"/>
            <a:ext cx="1428750" cy="10763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333375"/>
            <a:ext cx="326866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Connector 7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196" name="TextBox 8"/>
          <p:cNvSpPr txBox="1">
            <a:spLocks noChangeArrowheads="1"/>
          </p:cNvSpPr>
          <p:nvPr/>
        </p:nvSpPr>
        <p:spPr bwMode="auto">
          <a:xfrm>
            <a:off x="561975" y="6407150"/>
            <a:ext cx="8135938" cy="304800"/>
          </a:xfrm>
          <a:prstGeom prst="rect">
            <a:avLst/>
          </a:prstGeom>
          <a:solidFill>
            <a:srgbClr val="71418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1400" dirty="0" smtClean="0">
                <a:solidFill>
                  <a:srgbClr val="8EB4E3"/>
                </a:solidFill>
              </a:rPr>
              <a:t>Rahman Lowe </a:t>
            </a:r>
            <a:r>
              <a:rPr lang="en-GB" sz="1400" dirty="0">
                <a:solidFill>
                  <a:srgbClr val="8EB4E3"/>
                </a:solidFill>
              </a:rPr>
              <a:t>Solicitors </a:t>
            </a:r>
            <a:r>
              <a:rPr lang="en-GB" sz="1400" dirty="0" smtClean="0">
                <a:solidFill>
                  <a:srgbClr val="8EB4E3"/>
                </a:solidFill>
              </a:rPr>
              <a:t>| </a:t>
            </a:r>
            <a:r>
              <a:rPr lang="en-GB" sz="1400" dirty="0">
                <a:solidFill>
                  <a:srgbClr val="8EB4E3"/>
                </a:solidFill>
              </a:rPr>
              <a:t>Specialists in Employment and Discrimination </a:t>
            </a:r>
            <a:r>
              <a:rPr lang="en-GB" sz="1400" dirty="0" smtClean="0">
                <a:solidFill>
                  <a:srgbClr val="8EB4E3"/>
                </a:solidFill>
              </a:rPr>
              <a:t>Law | www.rllaw.co.uk </a:t>
            </a:r>
            <a:endParaRPr lang="en-GB" sz="1400" dirty="0">
              <a:solidFill>
                <a:srgbClr val="8EB4E3"/>
              </a:solidFill>
            </a:endParaRPr>
          </a:p>
        </p:txBody>
      </p:sp>
      <p:sp>
        <p:nvSpPr>
          <p:cNvPr id="8197" name="Rectangle 2"/>
          <p:cNvSpPr txBox="1">
            <a:spLocks noChangeArrowheads="1"/>
          </p:cNvSpPr>
          <p:nvPr/>
        </p:nvSpPr>
        <p:spPr bwMode="auto">
          <a:xfrm>
            <a:off x="395288" y="692696"/>
            <a:ext cx="8229600" cy="864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en-GB" sz="2800" u="sng" dirty="0" smtClean="0"/>
          </a:p>
          <a:p>
            <a:endParaRPr lang="en-GB" sz="2800" u="sng" dirty="0" smtClean="0"/>
          </a:p>
          <a:p>
            <a:r>
              <a:rPr lang="en-GB" sz="2600" b="1" dirty="0" smtClean="0"/>
              <a:t>Early settlement</a:t>
            </a:r>
          </a:p>
          <a:p>
            <a:endParaRPr lang="en-GB" sz="2800" u="sng" dirty="0"/>
          </a:p>
        </p:txBody>
      </p:sp>
      <p:sp>
        <p:nvSpPr>
          <p:cNvPr id="8198" name="Rectangle 3"/>
          <p:cNvSpPr txBox="1">
            <a:spLocks noChangeArrowheads="1"/>
          </p:cNvSpPr>
          <p:nvPr/>
        </p:nvSpPr>
        <p:spPr bwMode="auto">
          <a:xfrm>
            <a:off x="468313" y="1700212"/>
            <a:ext cx="8229600" cy="5014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GB" sz="2400" u="sng" dirty="0" smtClean="0">
                <a:latin typeface="+mn-lt"/>
              </a:rPr>
              <a:t>What constitutes improper behaviour?</a:t>
            </a:r>
          </a:p>
          <a:p>
            <a:pPr marL="342900" indent="-342900">
              <a:spcBef>
                <a:spcPct val="20000"/>
              </a:spcBef>
            </a:pPr>
            <a:endParaRPr lang="en-GB" sz="2400" dirty="0" smtClean="0">
              <a:latin typeface="+mn-lt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400" dirty="0" smtClean="0">
                <a:latin typeface="+mn-lt"/>
              </a:rPr>
              <a:t>The ACAS Code of Practice on Settlement Agreements provides a non exhaustive list: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400" dirty="0" smtClean="0">
                <a:latin typeface="+mn-lt"/>
              </a:rPr>
              <a:t>Bullying, harassment or aggressive behaviour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400" dirty="0" smtClean="0">
                <a:latin typeface="+mn-lt"/>
              </a:rPr>
              <a:t>Assault or threat of assault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400" dirty="0" smtClean="0">
                <a:latin typeface="+mn-lt"/>
              </a:rPr>
              <a:t>Discrimination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400" dirty="0" smtClean="0">
                <a:latin typeface="+mn-lt"/>
              </a:rPr>
              <a:t>Undue pressure</a:t>
            </a:r>
          </a:p>
          <a:p>
            <a:pPr>
              <a:spcBef>
                <a:spcPct val="20000"/>
              </a:spcBef>
            </a:pPr>
            <a:endParaRPr lang="en-GB" sz="2400" dirty="0" smtClean="0">
              <a:latin typeface="+mn-lt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400" dirty="0" smtClean="0">
                <a:latin typeface="+mn-lt"/>
              </a:rPr>
              <a:t>Employee should be given reasonable period of time to consider proposed settlement agreement.</a:t>
            </a:r>
          </a:p>
          <a:p>
            <a:pPr marL="342900" indent="-342900">
              <a:spcBef>
                <a:spcPct val="20000"/>
              </a:spcBef>
            </a:pPr>
            <a:endParaRPr lang="en-GB" sz="24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03412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333375"/>
            <a:ext cx="326866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Connector 7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196" name="TextBox 8"/>
          <p:cNvSpPr txBox="1">
            <a:spLocks noChangeArrowheads="1"/>
          </p:cNvSpPr>
          <p:nvPr/>
        </p:nvSpPr>
        <p:spPr bwMode="auto">
          <a:xfrm>
            <a:off x="561975" y="6407150"/>
            <a:ext cx="8135938" cy="304800"/>
          </a:xfrm>
          <a:prstGeom prst="rect">
            <a:avLst/>
          </a:prstGeom>
          <a:solidFill>
            <a:srgbClr val="71418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1400" dirty="0" smtClean="0">
                <a:solidFill>
                  <a:srgbClr val="8EB4E3"/>
                </a:solidFill>
              </a:rPr>
              <a:t>Rahman Lowe </a:t>
            </a:r>
            <a:r>
              <a:rPr lang="en-GB" sz="1400" dirty="0">
                <a:solidFill>
                  <a:srgbClr val="8EB4E3"/>
                </a:solidFill>
              </a:rPr>
              <a:t>Solicitors </a:t>
            </a:r>
            <a:r>
              <a:rPr lang="en-GB" sz="1400" dirty="0" smtClean="0">
                <a:solidFill>
                  <a:srgbClr val="8EB4E3"/>
                </a:solidFill>
              </a:rPr>
              <a:t>| </a:t>
            </a:r>
            <a:r>
              <a:rPr lang="en-GB" sz="1400" dirty="0">
                <a:solidFill>
                  <a:srgbClr val="8EB4E3"/>
                </a:solidFill>
              </a:rPr>
              <a:t>Specialists in Employment and Discrimination </a:t>
            </a:r>
            <a:r>
              <a:rPr lang="en-GB" sz="1400" dirty="0" smtClean="0">
                <a:solidFill>
                  <a:srgbClr val="8EB4E3"/>
                </a:solidFill>
              </a:rPr>
              <a:t>Law | www.rllaw.co.uk </a:t>
            </a:r>
            <a:endParaRPr lang="en-GB" sz="1400" dirty="0">
              <a:solidFill>
                <a:srgbClr val="8EB4E3"/>
              </a:solidFill>
            </a:endParaRPr>
          </a:p>
        </p:txBody>
      </p:sp>
      <p:sp>
        <p:nvSpPr>
          <p:cNvPr id="8197" name="Rectangle 2"/>
          <p:cNvSpPr txBox="1">
            <a:spLocks noChangeArrowheads="1"/>
          </p:cNvSpPr>
          <p:nvPr/>
        </p:nvSpPr>
        <p:spPr bwMode="auto">
          <a:xfrm>
            <a:off x="395288" y="692696"/>
            <a:ext cx="8229600" cy="864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en-GB" sz="2800" u="sng" dirty="0" smtClean="0"/>
          </a:p>
          <a:p>
            <a:endParaRPr lang="en-GB" sz="2800" u="sng" dirty="0" smtClean="0"/>
          </a:p>
          <a:p>
            <a:r>
              <a:rPr lang="en-GB" sz="2600" b="1" dirty="0" smtClean="0"/>
              <a:t>Early settlement</a:t>
            </a:r>
          </a:p>
          <a:p>
            <a:endParaRPr lang="en-GB" sz="2800" u="sng" dirty="0"/>
          </a:p>
        </p:txBody>
      </p:sp>
      <p:sp>
        <p:nvSpPr>
          <p:cNvPr id="8198" name="Rectangle 3"/>
          <p:cNvSpPr txBox="1">
            <a:spLocks noChangeArrowheads="1"/>
          </p:cNvSpPr>
          <p:nvPr/>
        </p:nvSpPr>
        <p:spPr bwMode="auto">
          <a:xfrm>
            <a:off x="468313" y="1700212"/>
            <a:ext cx="8229600" cy="5014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GB" sz="2400" u="sng" dirty="0" smtClean="0">
                <a:latin typeface="+mn-lt"/>
              </a:rPr>
              <a:t>Relationship with the “without prejudice” rule</a:t>
            </a:r>
            <a:endParaRPr lang="en-GB" sz="2400" u="sng" dirty="0">
              <a:latin typeface="+mn-lt"/>
            </a:endParaRPr>
          </a:p>
          <a:p>
            <a:pPr>
              <a:spcBef>
                <a:spcPct val="20000"/>
              </a:spcBef>
            </a:pPr>
            <a:endParaRPr lang="en-GB" sz="2400" dirty="0" smtClean="0">
              <a:latin typeface="+mn-lt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400" dirty="0" smtClean="0">
                <a:latin typeface="+mn-lt"/>
              </a:rPr>
              <a:t>Subject to certain exceptions, privilege attaches to the content of without prejudice communications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400" dirty="0" smtClean="0"/>
              <a:t>Genuine </a:t>
            </a:r>
            <a:r>
              <a:rPr lang="en-GB" sz="2400" dirty="0"/>
              <a:t>negotiations with a view to settlement are protected from disclosure in </a:t>
            </a:r>
            <a:r>
              <a:rPr lang="en-GB" sz="2400" dirty="0" smtClean="0"/>
              <a:t>proceedings</a:t>
            </a:r>
            <a:endParaRPr lang="en-GB" sz="2400" dirty="0" smtClean="0">
              <a:latin typeface="+mn-lt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400" i="1" dirty="0" smtClean="0">
                <a:latin typeface="+mn-lt"/>
              </a:rPr>
              <a:t>BNP Paribas v </a:t>
            </a:r>
            <a:r>
              <a:rPr lang="en-GB" sz="2400" i="1" dirty="0" err="1" smtClean="0">
                <a:latin typeface="+mn-lt"/>
              </a:rPr>
              <a:t>Mezzotero</a:t>
            </a:r>
            <a:r>
              <a:rPr lang="en-GB" sz="2400" i="1" dirty="0" smtClean="0">
                <a:latin typeface="+mn-lt"/>
              </a:rPr>
              <a:t> [2004] IRLR 508</a:t>
            </a:r>
            <a:r>
              <a:rPr lang="en-GB" sz="2400" dirty="0" smtClean="0">
                <a:latin typeface="+mn-lt"/>
              </a:rPr>
              <a:t>: there must be a dispute between the parties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400" dirty="0"/>
              <a:t>Exceptions: unambiguous impropriety and discrimination cases (</a:t>
            </a:r>
            <a:r>
              <a:rPr lang="en-GB" sz="2400" i="1" u="sng" dirty="0"/>
              <a:t>BNP Paribas v </a:t>
            </a:r>
            <a:r>
              <a:rPr lang="en-GB" sz="2400" i="1" u="sng" dirty="0" err="1"/>
              <a:t>Mezzotero</a:t>
            </a:r>
            <a:r>
              <a:rPr lang="en-GB" sz="2400" i="1" u="sng" dirty="0"/>
              <a:t> [2004]</a:t>
            </a:r>
            <a:r>
              <a:rPr lang="en-GB" sz="2400" dirty="0"/>
              <a:t> and </a:t>
            </a:r>
            <a:r>
              <a:rPr lang="en-GB" sz="2400" i="1" u="sng" dirty="0"/>
              <a:t>Brunel University v Webster and </a:t>
            </a:r>
            <a:r>
              <a:rPr lang="en-GB" sz="2400" i="1" u="sng" dirty="0" err="1"/>
              <a:t>Vaseghi</a:t>
            </a:r>
            <a:r>
              <a:rPr lang="en-GB" sz="2400" i="1" u="sng" dirty="0"/>
              <a:t> UK EAT/0307/06</a:t>
            </a:r>
            <a:r>
              <a:rPr lang="en-GB" sz="2400" dirty="0"/>
              <a:t> 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endParaRPr lang="en-GB" sz="2400" dirty="0" smtClean="0">
              <a:latin typeface="+mn-lt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endParaRPr lang="en-GB" sz="2400" dirty="0" smtClean="0">
              <a:latin typeface="+mn-lt"/>
            </a:endParaRPr>
          </a:p>
          <a:p>
            <a:pPr marL="342900" indent="-342900">
              <a:spcBef>
                <a:spcPct val="20000"/>
              </a:spcBef>
            </a:pPr>
            <a:endParaRPr lang="en-GB" sz="24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06584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333375"/>
            <a:ext cx="326866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Connector 7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196" name="TextBox 8"/>
          <p:cNvSpPr txBox="1">
            <a:spLocks noChangeArrowheads="1"/>
          </p:cNvSpPr>
          <p:nvPr/>
        </p:nvSpPr>
        <p:spPr bwMode="auto">
          <a:xfrm>
            <a:off x="561975" y="6407150"/>
            <a:ext cx="8135938" cy="304800"/>
          </a:xfrm>
          <a:prstGeom prst="rect">
            <a:avLst/>
          </a:prstGeom>
          <a:solidFill>
            <a:srgbClr val="71418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1400" dirty="0" smtClean="0">
                <a:solidFill>
                  <a:srgbClr val="8EB4E3"/>
                </a:solidFill>
              </a:rPr>
              <a:t>Rahman Lowe </a:t>
            </a:r>
            <a:r>
              <a:rPr lang="en-GB" sz="1400" dirty="0">
                <a:solidFill>
                  <a:srgbClr val="8EB4E3"/>
                </a:solidFill>
              </a:rPr>
              <a:t>Solicitors </a:t>
            </a:r>
            <a:r>
              <a:rPr lang="en-GB" sz="1400" dirty="0" smtClean="0">
                <a:solidFill>
                  <a:srgbClr val="8EB4E3"/>
                </a:solidFill>
              </a:rPr>
              <a:t>| </a:t>
            </a:r>
            <a:r>
              <a:rPr lang="en-GB" sz="1400" dirty="0">
                <a:solidFill>
                  <a:srgbClr val="8EB4E3"/>
                </a:solidFill>
              </a:rPr>
              <a:t>Specialists in Employment and Discrimination </a:t>
            </a:r>
            <a:r>
              <a:rPr lang="en-GB" sz="1400" dirty="0" smtClean="0">
                <a:solidFill>
                  <a:srgbClr val="8EB4E3"/>
                </a:solidFill>
              </a:rPr>
              <a:t>Law | www.rllaw.co.uk </a:t>
            </a:r>
            <a:endParaRPr lang="en-GB" sz="1400" dirty="0">
              <a:solidFill>
                <a:srgbClr val="8EB4E3"/>
              </a:solidFill>
            </a:endParaRPr>
          </a:p>
        </p:txBody>
      </p:sp>
      <p:sp>
        <p:nvSpPr>
          <p:cNvPr id="8197" name="Rectangle 2"/>
          <p:cNvSpPr txBox="1">
            <a:spLocks noChangeArrowheads="1"/>
          </p:cNvSpPr>
          <p:nvPr/>
        </p:nvSpPr>
        <p:spPr bwMode="auto">
          <a:xfrm>
            <a:off x="395288" y="692696"/>
            <a:ext cx="8229600" cy="864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en-GB" sz="2800" u="sng" dirty="0" smtClean="0"/>
          </a:p>
          <a:p>
            <a:endParaRPr lang="en-GB" sz="2800" u="sng" dirty="0" smtClean="0"/>
          </a:p>
          <a:p>
            <a:r>
              <a:rPr lang="en-GB" sz="2600" b="1" dirty="0" smtClean="0"/>
              <a:t>Top tip 9: Settlement Agreements</a:t>
            </a:r>
          </a:p>
          <a:p>
            <a:endParaRPr lang="en-GB" sz="2600" u="sng" dirty="0"/>
          </a:p>
        </p:txBody>
      </p:sp>
      <p:sp>
        <p:nvSpPr>
          <p:cNvPr id="8198" name="Rectangle 3"/>
          <p:cNvSpPr txBox="1">
            <a:spLocks noChangeArrowheads="1"/>
          </p:cNvSpPr>
          <p:nvPr/>
        </p:nvSpPr>
        <p:spPr bwMode="auto">
          <a:xfrm>
            <a:off x="468313" y="1700212"/>
            <a:ext cx="8229600" cy="5014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400" dirty="0" smtClean="0">
                <a:latin typeface="+mn-lt"/>
              </a:rPr>
              <a:t>Legally binding agreement between employer and employee</a:t>
            </a:r>
          </a:p>
          <a:p>
            <a:pPr>
              <a:spcBef>
                <a:spcPct val="20000"/>
              </a:spcBef>
            </a:pPr>
            <a:endParaRPr lang="en-GB" sz="2400" dirty="0" smtClean="0">
              <a:latin typeface="+mn-lt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400" dirty="0" smtClean="0">
                <a:latin typeface="+mn-lt"/>
              </a:rPr>
              <a:t>Compromise agreements re-named as settlement agreements on 29 July 2013</a:t>
            </a:r>
          </a:p>
          <a:p>
            <a:pPr>
              <a:spcBef>
                <a:spcPct val="20000"/>
              </a:spcBef>
            </a:pPr>
            <a:endParaRPr lang="en-GB" sz="2400" dirty="0" smtClean="0">
              <a:latin typeface="+mn-lt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400" dirty="0" smtClean="0">
                <a:latin typeface="+mn-lt"/>
              </a:rPr>
              <a:t>References in compromise agreements should be amended to refer to “settlement agreements”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endParaRPr lang="en-GB" sz="2400" dirty="0" smtClean="0">
              <a:latin typeface="+mn-lt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400" dirty="0" smtClean="0">
                <a:latin typeface="+mn-lt"/>
              </a:rPr>
              <a:t>See ACAS Code of Practice on Settlement Agreements and Settlement Agreements</a:t>
            </a:r>
            <a:r>
              <a:rPr lang="en-GB" sz="2400" dirty="0">
                <a:latin typeface="+mn-lt"/>
              </a:rPr>
              <a:t>.</a:t>
            </a:r>
            <a:endParaRPr lang="en-GB" sz="2400" dirty="0" smtClean="0">
              <a:latin typeface="+mn-lt"/>
            </a:endParaRPr>
          </a:p>
          <a:p>
            <a:pPr marL="342900" indent="-342900">
              <a:spcBef>
                <a:spcPct val="20000"/>
              </a:spcBef>
            </a:pPr>
            <a:endParaRPr lang="en-GB" sz="24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89057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333375"/>
            <a:ext cx="326866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Connector 7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148" name="TextBox 8"/>
          <p:cNvSpPr txBox="1">
            <a:spLocks noChangeArrowheads="1"/>
          </p:cNvSpPr>
          <p:nvPr/>
        </p:nvSpPr>
        <p:spPr bwMode="auto">
          <a:xfrm>
            <a:off x="561975" y="6407150"/>
            <a:ext cx="8135938" cy="304800"/>
          </a:xfrm>
          <a:prstGeom prst="rect">
            <a:avLst/>
          </a:prstGeom>
          <a:solidFill>
            <a:srgbClr val="71418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1400" dirty="0" smtClean="0">
                <a:solidFill>
                  <a:srgbClr val="8EB4E3"/>
                </a:solidFill>
              </a:rPr>
              <a:t>Rahman Lowe </a:t>
            </a:r>
            <a:r>
              <a:rPr lang="en-GB" sz="1400" dirty="0">
                <a:solidFill>
                  <a:srgbClr val="8EB4E3"/>
                </a:solidFill>
              </a:rPr>
              <a:t>Solicitors </a:t>
            </a:r>
            <a:r>
              <a:rPr lang="en-GB" sz="1400" dirty="0" smtClean="0">
                <a:solidFill>
                  <a:srgbClr val="8EB4E3"/>
                </a:solidFill>
              </a:rPr>
              <a:t>| </a:t>
            </a:r>
            <a:r>
              <a:rPr lang="en-GB" sz="1400" dirty="0">
                <a:solidFill>
                  <a:srgbClr val="8EB4E3"/>
                </a:solidFill>
              </a:rPr>
              <a:t>Specialists in Employment and Discrimination </a:t>
            </a:r>
            <a:r>
              <a:rPr lang="en-GB" sz="1400" dirty="0" smtClean="0">
                <a:solidFill>
                  <a:srgbClr val="8EB4E3"/>
                </a:solidFill>
              </a:rPr>
              <a:t>Law | www.rllaw.co.uk </a:t>
            </a:r>
            <a:endParaRPr lang="en-GB" sz="1400" dirty="0">
              <a:solidFill>
                <a:srgbClr val="8EB4E3"/>
              </a:solidFill>
            </a:endParaRPr>
          </a:p>
        </p:txBody>
      </p:sp>
      <p:sp>
        <p:nvSpPr>
          <p:cNvPr id="6149" name="Rectangle 2"/>
          <p:cNvSpPr txBox="1">
            <a:spLocks noChangeArrowheads="1"/>
          </p:cNvSpPr>
          <p:nvPr/>
        </p:nvSpPr>
        <p:spPr bwMode="auto">
          <a:xfrm>
            <a:off x="500063" y="1052736"/>
            <a:ext cx="8229600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GB" sz="2600" b="1" dirty="0" smtClean="0"/>
              <a:t>Settlement agreements</a:t>
            </a:r>
            <a:endParaRPr lang="en-GB" sz="2600" b="1" dirty="0"/>
          </a:p>
        </p:txBody>
      </p:sp>
      <p:sp>
        <p:nvSpPr>
          <p:cNvPr id="6150" name="Rectangle 4"/>
          <p:cNvSpPr>
            <a:spLocks noChangeArrowheads="1"/>
          </p:cNvSpPr>
          <p:nvPr/>
        </p:nvSpPr>
        <p:spPr bwMode="auto">
          <a:xfrm>
            <a:off x="490538" y="1579563"/>
            <a:ext cx="8207375" cy="64479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GB" sz="2300" dirty="0" smtClean="0"/>
              <a:t>Why ask an employee to sign a settlement agreement?</a:t>
            </a:r>
          </a:p>
          <a:p>
            <a:pPr>
              <a:defRPr/>
            </a:pPr>
            <a:endParaRPr lang="en-GB" sz="2400" dirty="0" smtClean="0">
              <a:latin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GB" sz="2300" dirty="0" smtClean="0">
                <a:latin typeface="+mn-lt"/>
              </a:rPr>
              <a:t>To settle statutory and contractual claims</a:t>
            </a:r>
          </a:p>
          <a:p>
            <a:pPr>
              <a:defRPr/>
            </a:pPr>
            <a:endParaRPr lang="en-GB" sz="2300" dirty="0" smtClean="0">
              <a:latin typeface="+mn-lt"/>
            </a:endParaRP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GB" sz="2300" dirty="0" smtClean="0">
                <a:latin typeface="+mn-lt"/>
              </a:rPr>
              <a:t>Where there is a particular risk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endParaRPr lang="en-GB" sz="2300" dirty="0">
              <a:latin typeface="+mn-lt"/>
            </a:endParaRP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GB" sz="2300" dirty="0" smtClean="0">
                <a:latin typeface="+mn-lt"/>
              </a:rPr>
              <a:t>To reassert/introduce restrictive covenants, IP provisions and confidentiality. 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endParaRPr lang="en-GB" sz="2300" dirty="0">
              <a:latin typeface="+mn-lt"/>
            </a:endParaRP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GB" sz="2300" dirty="0" smtClean="0">
                <a:latin typeface="+mn-lt"/>
              </a:rPr>
              <a:t>Ex gratia payments on termination for genuine loss of office can be paid tax free up to £30,000 (s.401 Income Tax (Earnings and Pensions) Act 2003.</a:t>
            </a:r>
          </a:p>
          <a:p>
            <a:pPr>
              <a:defRPr/>
            </a:pPr>
            <a:endParaRPr lang="en-GB" sz="2300" dirty="0">
              <a:latin typeface="+mn-lt"/>
            </a:endParaRPr>
          </a:p>
          <a:p>
            <a:pPr>
              <a:defRPr/>
            </a:pPr>
            <a:endParaRPr lang="en-US" sz="2400" dirty="0" smtClean="0">
              <a:latin typeface="+mn-lt"/>
            </a:endParaRPr>
          </a:p>
          <a:p>
            <a:pPr>
              <a:defRPr/>
            </a:pPr>
            <a:endParaRPr lang="en-GB" sz="2200" dirty="0" smtClean="0"/>
          </a:p>
          <a:p>
            <a:pPr>
              <a:defRPr/>
            </a:pPr>
            <a:endParaRPr lang="en-GB" sz="2200" dirty="0"/>
          </a:p>
          <a:p>
            <a:pPr>
              <a:defRPr/>
            </a:pPr>
            <a:endParaRPr lang="en-GB" sz="2300" dirty="0"/>
          </a:p>
          <a:p>
            <a:pPr>
              <a:defRPr/>
            </a:pPr>
            <a:endParaRPr lang="en-GB" sz="2200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333375"/>
            <a:ext cx="326866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Connector 7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148" name="TextBox 8"/>
          <p:cNvSpPr txBox="1">
            <a:spLocks noChangeArrowheads="1"/>
          </p:cNvSpPr>
          <p:nvPr/>
        </p:nvSpPr>
        <p:spPr bwMode="auto">
          <a:xfrm>
            <a:off x="561975" y="6407150"/>
            <a:ext cx="8135938" cy="304800"/>
          </a:xfrm>
          <a:prstGeom prst="rect">
            <a:avLst/>
          </a:prstGeom>
          <a:solidFill>
            <a:srgbClr val="71418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1400" dirty="0" smtClean="0">
                <a:solidFill>
                  <a:srgbClr val="8EB4E3"/>
                </a:solidFill>
              </a:rPr>
              <a:t>Rahman Lowe </a:t>
            </a:r>
            <a:r>
              <a:rPr lang="en-GB" sz="1400" dirty="0">
                <a:solidFill>
                  <a:srgbClr val="8EB4E3"/>
                </a:solidFill>
              </a:rPr>
              <a:t>Solicitors </a:t>
            </a:r>
            <a:r>
              <a:rPr lang="en-GB" sz="1400" dirty="0" smtClean="0">
                <a:solidFill>
                  <a:srgbClr val="8EB4E3"/>
                </a:solidFill>
              </a:rPr>
              <a:t>| </a:t>
            </a:r>
            <a:r>
              <a:rPr lang="en-GB" sz="1400" dirty="0">
                <a:solidFill>
                  <a:srgbClr val="8EB4E3"/>
                </a:solidFill>
              </a:rPr>
              <a:t>Specialists in Employment and Discrimination </a:t>
            </a:r>
            <a:r>
              <a:rPr lang="en-GB" sz="1400" dirty="0" smtClean="0">
                <a:solidFill>
                  <a:srgbClr val="8EB4E3"/>
                </a:solidFill>
              </a:rPr>
              <a:t>Law | www.rllaw.co.uk </a:t>
            </a:r>
            <a:endParaRPr lang="en-GB" sz="1400" dirty="0">
              <a:solidFill>
                <a:srgbClr val="8EB4E3"/>
              </a:solidFill>
            </a:endParaRPr>
          </a:p>
        </p:txBody>
      </p:sp>
      <p:sp>
        <p:nvSpPr>
          <p:cNvPr id="6149" name="Rectangle 2"/>
          <p:cNvSpPr txBox="1">
            <a:spLocks noChangeArrowheads="1"/>
          </p:cNvSpPr>
          <p:nvPr/>
        </p:nvSpPr>
        <p:spPr bwMode="auto">
          <a:xfrm>
            <a:off x="500063" y="1052736"/>
            <a:ext cx="8229600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GB" sz="2600" b="1" dirty="0" smtClean="0"/>
              <a:t>Top tip 10: </a:t>
            </a:r>
            <a:r>
              <a:rPr lang="en-GB" sz="2600" b="1" dirty="0"/>
              <a:t>l</a:t>
            </a:r>
            <a:r>
              <a:rPr lang="en-GB" sz="2600" b="1" dirty="0" smtClean="0"/>
              <a:t>egal advice and training</a:t>
            </a:r>
            <a:endParaRPr lang="en-GB" sz="2600" b="1" dirty="0"/>
          </a:p>
        </p:txBody>
      </p:sp>
      <p:sp>
        <p:nvSpPr>
          <p:cNvPr id="6150" name="Rectangle 4"/>
          <p:cNvSpPr>
            <a:spLocks noChangeArrowheads="1"/>
          </p:cNvSpPr>
          <p:nvPr/>
        </p:nvSpPr>
        <p:spPr bwMode="auto">
          <a:xfrm>
            <a:off x="490538" y="1579563"/>
            <a:ext cx="8207375" cy="64479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>
              <a:buFont typeface="Arial" pitchFamily="34" charset="0"/>
              <a:buChar char="•"/>
              <a:defRPr/>
            </a:pPr>
            <a:endParaRPr lang="en-GB" sz="2300" dirty="0" smtClean="0"/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GB" sz="2300" dirty="0" smtClean="0"/>
              <a:t>Legal advice at an early stage will ensure you fully understand the complaint, the required steps to take to comply with ET orders and form a strategy to defend the claim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endParaRPr lang="en-GB" sz="2300" dirty="0"/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GB" sz="2300" dirty="0" smtClean="0"/>
              <a:t>Determine whether there are prospects of a defence</a:t>
            </a:r>
          </a:p>
          <a:p>
            <a:pPr>
              <a:defRPr/>
            </a:pPr>
            <a:endParaRPr lang="en-GB" sz="2300" dirty="0" smtClean="0"/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GB" sz="2300" dirty="0" smtClean="0"/>
              <a:t>Whether to explore settlement and tactics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endParaRPr lang="en-GB" sz="2300" dirty="0" smtClean="0"/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GB" sz="2300" dirty="0" smtClean="0"/>
              <a:t>To avoid wasting time and effort defending a hopeless case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endParaRPr lang="en-GB" sz="2300" dirty="0"/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GB" sz="2300" dirty="0" smtClean="0"/>
              <a:t>Staff training, update policies and procedures.</a:t>
            </a:r>
          </a:p>
          <a:p>
            <a:pPr>
              <a:defRPr/>
            </a:pPr>
            <a:endParaRPr lang="en-GB" sz="2400" dirty="0" smtClean="0">
              <a:latin typeface="Times New Roman" pitchFamily="18" charset="0"/>
            </a:endParaRPr>
          </a:p>
          <a:p>
            <a:pPr>
              <a:defRPr/>
            </a:pPr>
            <a:endParaRPr lang="en-US" sz="2400" dirty="0" smtClean="0">
              <a:latin typeface="+mn-lt"/>
            </a:endParaRPr>
          </a:p>
          <a:p>
            <a:pPr>
              <a:defRPr/>
            </a:pPr>
            <a:endParaRPr lang="en-GB" sz="2200" dirty="0" smtClean="0"/>
          </a:p>
          <a:p>
            <a:pPr>
              <a:defRPr/>
            </a:pPr>
            <a:endParaRPr lang="en-GB" sz="2200" dirty="0"/>
          </a:p>
          <a:p>
            <a:pPr>
              <a:defRPr/>
            </a:pPr>
            <a:endParaRPr lang="en-GB" sz="2300" dirty="0"/>
          </a:p>
          <a:p>
            <a:pPr>
              <a:defRPr/>
            </a:pPr>
            <a:endParaRPr lang="en-GB" sz="22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9666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333375"/>
            <a:ext cx="326866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Connector 7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148" name="TextBox 8"/>
          <p:cNvSpPr txBox="1">
            <a:spLocks noChangeArrowheads="1"/>
          </p:cNvSpPr>
          <p:nvPr/>
        </p:nvSpPr>
        <p:spPr bwMode="auto">
          <a:xfrm>
            <a:off x="561975" y="6407150"/>
            <a:ext cx="8135938" cy="304800"/>
          </a:xfrm>
          <a:prstGeom prst="rect">
            <a:avLst/>
          </a:prstGeom>
          <a:solidFill>
            <a:srgbClr val="71418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1400" dirty="0" smtClean="0">
                <a:solidFill>
                  <a:srgbClr val="8EB4E3"/>
                </a:solidFill>
              </a:rPr>
              <a:t>Rahman Lowe </a:t>
            </a:r>
            <a:r>
              <a:rPr lang="en-GB" sz="1400" dirty="0">
                <a:solidFill>
                  <a:srgbClr val="8EB4E3"/>
                </a:solidFill>
              </a:rPr>
              <a:t>Solicitors </a:t>
            </a:r>
            <a:r>
              <a:rPr lang="en-GB" sz="1400" dirty="0" smtClean="0">
                <a:solidFill>
                  <a:srgbClr val="8EB4E3"/>
                </a:solidFill>
              </a:rPr>
              <a:t>| </a:t>
            </a:r>
            <a:r>
              <a:rPr lang="en-GB" sz="1400" dirty="0">
                <a:solidFill>
                  <a:srgbClr val="8EB4E3"/>
                </a:solidFill>
              </a:rPr>
              <a:t>Specialists in Employment and Discrimination </a:t>
            </a:r>
            <a:r>
              <a:rPr lang="en-GB" sz="1400" dirty="0" smtClean="0">
                <a:solidFill>
                  <a:srgbClr val="8EB4E3"/>
                </a:solidFill>
              </a:rPr>
              <a:t>Law | www.rllaw.co.uk </a:t>
            </a:r>
            <a:endParaRPr lang="en-GB" sz="1400" dirty="0">
              <a:solidFill>
                <a:srgbClr val="8EB4E3"/>
              </a:solidFill>
            </a:endParaRPr>
          </a:p>
        </p:txBody>
      </p:sp>
      <p:sp>
        <p:nvSpPr>
          <p:cNvPr id="6149" name="Rectangle 2"/>
          <p:cNvSpPr txBox="1">
            <a:spLocks noChangeArrowheads="1"/>
          </p:cNvSpPr>
          <p:nvPr/>
        </p:nvSpPr>
        <p:spPr bwMode="auto">
          <a:xfrm>
            <a:off x="500063" y="1052736"/>
            <a:ext cx="8229600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GB" sz="2600" b="1" dirty="0" smtClean="0"/>
              <a:t>Recent developments</a:t>
            </a:r>
            <a:endParaRPr lang="en-GB" sz="2600" b="1" dirty="0"/>
          </a:p>
        </p:txBody>
      </p:sp>
      <p:sp>
        <p:nvSpPr>
          <p:cNvPr id="6150" name="Rectangle 4"/>
          <p:cNvSpPr>
            <a:spLocks noChangeArrowheads="1"/>
          </p:cNvSpPr>
          <p:nvPr/>
        </p:nvSpPr>
        <p:spPr bwMode="auto">
          <a:xfrm>
            <a:off x="490538" y="1579563"/>
            <a:ext cx="8207375" cy="74943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GB" sz="2300" dirty="0" smtClean="0"/>
              <a:t>1. Claimants to pay fees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sz="2300" dirty="0"/>
              <a:t>Straightforward claims: £160 issue fee and £230 hearing fee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sz="2300" dirty="0"/>
              <a:t>Other claims: £250 issue fee and £950 hearing fee.</a:t>
            </a:r>
          </a:p>
          <a:p>
            <a:pPr>
              <a:defRPr/>
            </a:pPr>
            <a:endParaRPr lang="en-GB" sz="2300" dirty="0" smtClean="0"/>
          </a:p>
          <a:p>
            <a:pPr>
              <a:defRPr/>
            </a:pPr>
            <a:r>
              <a:rPr lang="en-GB" sz="2300" dirty="0" smtClean="0"/>
              <a:t>2. New Employment Tribunal Rules of Procedure</a:t>
            </a:r>
            <a:r>
              <a:rPr lang="en-GB" sz="2300" dirty="0"/>
              <a:t> </a:t>
            </a:r>
            <a:r>
              <a:rPr lang="en-GB" sz="2300" dirty="0" smtClean="0"/>
              <a:t>– main changes: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sz="2300" dirty="0"/>
              <a:t>New ET1 and ET3 forms (to be lodged online or in person)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sz="2300" dirty="0"/>
              <a:t>CMD/PHR merged into ‘Preliminary Hearings’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sz="2300" dirty="0"/>
              <a:t>Witness statements taken as read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sz="2300" dirty="0" smtClean="0"/>
              <a:t>Costs order increased to £20,000</a:t>
            </a:r>
          </a:p>
          <a:p>
            <a:pPr lvl="1">
              <a:defRPr/>
            </a:pPr>
            <a:endParaRPr lang="en-GB" sz="2300" dirty="0"/>
          </a:p>
          <a:p>
            <a:pPr>
              <a:defRPr/>
            </a:pPr>
            <a:r>
              <a:rPr lang="en-GB" sz="2300" dirty="0" smtClean="0"/>
              <a:t>3. Unfair dismissal compensatory award cap – lower of £74,200 or one year’s gross salary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endParaRPr lang="en-GB" sz="2300" dirty="0" smtClean="0"/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endParaRPr lang="en-GB" sz="2300" dirty="0"/>
          </a:p>
          <a:p>
            <a:pPr marL="457200" indent="-457200">
              <a:buAutoNum type="arabicPeriod"/>
              <a:defRPr/>
            </a:pPr>
            <a:endParaRPr lang="en-GB" sz="2300" dirty="0" smtClean="0"/>
          </a:p>
          <a:p>
            <a:pPr lvl="1">
              <a:defRPr/>
            </a:pPr>
            <a:endParaRPr lang="en-GB" sz="2300" dirty="0" smtClean="0">
              <a:latin typeface="+mn-lt"/>
            </a:endParaRPr>
          </a:p>
          <a:p>
            <a:pPr>
              <a:defRPr/>
            </a:pPr>
            <a:endParaRPr lang="en-US" sz="2400" dirty="0" smtClean="0">
              <a:latin typeface="+mn-lt"/>
            </a:endParaRPr>
          </a:p>
          <a:p>
            <a:pPr>
              <a:defRPr/>
            </a:pPr>
            <a:endParaRPr lang="en-GB" sz="2200" dirty="0" smtClean="0"/>
          </a:p>
          <a:p>
            <a:pPr>
              <a:defRPr/>
            </a:pPr>
            <a:endParaRPr lang="en-GB" sz="2200" dirty="0"/>
          </a:p>
          <a:p>
            <a:pPr>
              <a:defRPr/>
            </a:pPr>
            <a:endParaRPr lang="en-GB" sz="2300" dirty="0"/>
          </a:p>
          <a:p>
            <a:pPr>
              <a:defRPr/>
            </a:pPr>
            <a:endParaRPr lang="en-GB" sz="22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304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333375"/>
            <a:ext cx="326866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Connector 7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148" name="TextBox 8"/>
          <p:cNvSpPr txBox="1">
            <a:spLocks noChangeArrowheads="1"/>
          </p:cNvSpPr>
          <p:nvPr/>
        </p:nvSpPr>
        <p:spPr bwMode="auto">
          <a:xfrm>
            <a:off x="561975" y="6407150"/>
            <a:ext cx="8135938" cy="304800"/>
          </a:xfrm>
          <a:prstGeom prst="rect">
            <a:avLst/>
          </a:prstGeom>
          <a:solidFill>
            <a:srgbClr val="71418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1400" dirty="0" smtClean="0">
                <a:solidFill>
                  <a:srgbClr val="8EB4E3"/>
                </a:solidFill>
              </a:rPr>
              <a:t>Rahman Lowe </a:t>
            </a:r>
            <a:r>
              <a:rPr lang="en-GB" sz="1400" dirty="0">
                <a:solidFill>
                  <a:srgbClr val="8EB4E3"/>
                </a:solidFill>
              </a:rPr>
              <a:t>Solicitors </a:t>
            </a:r>
            <a:r>
              <a:rPr lang="en-GB" sz="1400" dirty="0" smtClean="0">
                <a:solidFill>
                  <a:srgbClr val="8EB4E3"/>
                </a:solidFill>
              </a:rPr>
              <a:t>| </a:t>
            </a:r>
            <a:r>
              <a:rPr lang="en-GB" sz="1400" dirty="0">
                <a:solidFill>
                  <a:srgbClr val="8EB4E3"/>
                </a:solidFill>
              </a:rPr>
              <a:t>Specialists in Employment and Discrimination </a:t>
            </a:r>
            <a:r>
              <a:rPr lang="en-GB" sz="1400" dirty="0" smtClean="0">
                <a:solidFill>
                  <a:srgbClr val="8EB4E3"/>
                </a:solidFill>
              </a:rPr>
              <a:t>Law | www.rllaw.co.uk </a:t>
            </a:r>
            <a:endParaRPr lang="en-GB" sz="1400" dirty="0">
              <a:solidFill>
                <a:srgbClr val="8EB4E3"/>
              </a:solidFill>
            </a:endParaRPr>
          </a:p>
        </p:txBody>
      </p:sp>
      <p:sp>
        <p:nvSpPr>
          <p:cNvPr id="6149" name="Rectangle 2"/>
          <p:cNvSpPr txBox="1">
            <a:spLocks noChangeArrowheads="1"/>
          </p:cNvSpPr>
          <p:nvPr/>
        </p:nvSpPr>
        <p:spPr bwMode="auto">
          <a:xfrm>
            <a:off x="500063" y="1052736"/>
            <a:ext cx="8229600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GB" sz="2600" b="1" dirty="0" smtClean="0"/>
              <a:t>Other developments</a:t>
            </a:r>
            <a:endParaRPr lang="en-GB" sz="2600" b="1" dirty="0"/>
          </a:p>
        </p:txBody>
      </p:sp>
      <p:sp>
        <p:nvSpPr>
          <p:cNvPr id="6150" name="Rectangle 4"/>
          <p:cNvSpPr>
            <a:spLocks noChangeArrowheads="1"/>
          </p:cNvSpPr>
          <p:nvPr/>
        </p:nvSpPr>
        <p:spPr bwMode="auto">
          <a:xfrm>
            <a:off x="490538" y="1579563"/>
            <a:ext cx="8207375" cy="78483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GB" sz="2300" dirty="0"/>
              <a:t>4</a:t>
            </a:r>
            <a:r>
              <a:rPr lang="en-GB" sz="2300" dirty="0" smtClean="0"/>
              <a:t>.  </a:t>
            </a:r>
            <a:r>
              <a:rPr lang="en-GB" sz="2300" dirty="0" smtClean="0"/>
              <a:t>Financial penalties – up to £5000 payable to SOS for employers who lose at ET. 50% reduction if paid within 21 days (6 April 2014)</a:t>
            </a:r>
          </a:p>
          <a:p>
            <a:pPr>
              <a:defRPr/>
            </a:pPr>
            <a:endParaRPr lang="en-GB" sz="2300" dirty="0"/>
          </a:p>
          <a:p>
            <a:pPr>
              <a:defRPr/>
            </a:pPr>
            <a:r>
              <a:rPr lang="en-GB" sz="2300" dirty="0"/>
              <a:t>5</a:t>
            </a:r>
            <a:r>
              <a:rPr lang="en-GB" sz="2300" dirty="0" smtClean="0"/>
              <a:t>. </a:t>
            </a:r>
            <a:r>
              <a:rPr lang="en-GB" sz="2300" dirty="0" smtClean="0"/>
              <a:t>Discrimination questionnaire procedure to be repealed (6 April 2014)</a:t>
            </a:r>
          </a:p>
          <a:p>
            <a:pPr>
              <a:defRPr/>
            </a:pPr>
            <a:endParaRPr lang="en-GB" sz="2300" dirty="0"/>
          </a:p>
          <a:p>
            <a:pPr>
              <a:defRPr/>
            </a:pPr>
            <a:r>
              <a:rPr lang="en-GB" sz="2300" dirty="0"/>
              <a:t>6</a:t>
            </a:r>
            <a:r>
              <a:rPr lang="en-GB" sz="2300" dirty="0" smtClean="0"/>
              <a:t>. </a:t>
            </a:r>
            <a:r>
              <a:rPr lang="en-GB" sz="2300" dirty="0" smtClean="0"/>
              <a:t>Early conciliation: requirement for claims to be lodged with ACAS in the first instance (6 April 2014) </a:t>
            </a:r>
          </a:p>
          <a:p>
            <a:pPr>
              <a:defRPr/>
            </a:pPr>
            <a:endParaRPr lang="en-GB" sz="2300" dirty="0"/>
          </a:p>
          <a:p>
            <a:pPr>
              <a:defRPr/>
            </a:pPr>
            <a:r>
              <a:rPr lang="en-GB" sz="2300" dirty="0"/>
              <a:t>7</a:t>
            </a:r>
            <a:r>
              <a:rPr lang="en-GB" sz="2300" dirty="0" smtClean="0"/>
              <a:t>. </a:t>
            </a:r>
            <a:r>
              <a:rPr lang="en-GB" sz="2300" dirty="0" smtClean="0"/>
              <a:t>Statutory Maternity and Paternity Pay and SSP to increase: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sz="2300" dirty="0" smtClean="0"/>
              <a:t>SMP/SPP	: £136.78 to £138.18 p/w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sz="2300" dirty="0" smtClean="0"/>
              <a:t>SSP		: £86.70 to £87.55 p/w  </a:t>
            </a:r>
            <a:endParaRPr lang="en-GB" sz="2300" dirty="0"/>
          </a:p>
          <a:p>
            <a:pPr>
              <a:defRPr/>
            </a:pPr>
            <a:endParaRPr lang="en-GB" sz="2300" dirty="0" smtClean="0"/>
          </a:p>
          <a:p>
            <a:pPr>
              <a:defRPr/>
            </a:pPr>
            <a:endParaRPr lang="en-GB" sz="2300" dirty="0" smtClean="0"/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endParaRPr lang="en-GB" sz="2300" dirty="0"/>
          </a:p>
          <a:p>
            <a:pPr marL="457200" indent="-457200">
              <a:buAutoNum type="arabicPeriod"/>
              <a:defRPr/>
            </a:pPr>
            <a:endParaRPr lang="en-GB" sz="2300" dirty="0" smtClean="0"/>
          </a:p>
          <a:p>
            <a:pPr lvl="1">
              <a:defRPr/>
            </a:pPr>
            <a:endParaRPr lang="en-GB" sz="2300" dirty="0" smtClean="0">
              <a:latin typeface="+mn-lt"/>
            </a:endParaRPr>
          </a:p>
          <a:p>
            <a:pPr>
              <a:defRPr/>
            </a:pPr>
            <a:endParaRPr lang="en-US" sz="2400" dirty="0" smtClean="0">
              <a:latin typeface="+mn-lt"/>
            </a:endParaRPr>
          </a:p>
          <a:p>
            <a:pPr>
              <a:defRPr/>
            </a:pPr>
            <a:endParaRPr lang="en-GB" sz="2200" dirty="0" smtClean="0"/>
          </a:p>
          <a:p>
            <a:pPr>
              <a:defRPr/>
            </a:pPr>
            <a:endParaRPr lang="en-GB" sz="2200" dirty="0"/>
          </a:p>
          <a:p>
            <a:pPr>
              <a:defRPr/>
            </a:pPr>
            <a:endParaRPr lang="en-GB" sz="2300" dirty="0"/>
          </a:p>
          <a:p>
            <a:pPr>
              <a:defRPr/>
            </a:pPr>
            <a:endParaRPr lang="en-GB" sz="22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1788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333375"/>
            <a:ext cx="326866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Connector 7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8436" name="TextBox 8"/>
          <p:cNvSpPr txBox="1">
            <a:spLocks noChangeArrowheads="1"/>
          </p:cNvSpPr>
          <p:nvPr/>
        </p:nvSpPr>
        <p:spPr bwMode="auto">
          <a:xfrm>
            <a:off x="561975" y="6407150"/>
            <a:ext cx="8135938" cy="304800"/>
          </a:xfrm>
          <a:prstGeom prst="rect">
            <a:avLst/>
          </a:prstGeom>
          <a:solidFill>
            <a:srgbClr val="71418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1400" dirty="0" smtClean="0">
                <a:solidFill>
                  <a:srgbClr val="8EB4E3"/>
                </a:solidFill>
              </a:rPr>
              <a:t>Rahman Lowe </a:t>
            </a:r>
            <a:r>
              <a:rPr lang="en-GB" sz="1400" dirty="0">
                <a:solidFill>
                  <a:srgbClr val="8EB4E3"/>
                </a:solidFill>
              </a:rPr>
              <a:t>Solicitors </a:t>
            </a:r>
            <a:r>
              <a:rPr lang="en-GB" sz="1400" dirty="0" smtClean="0">
                <a:solidFill>
                  <a:srgbClr val="8EB4E3"/>
                </a:solidFill>
              </a:rPr>
              <a:t>| </a:t>
            </a:r>
            <a:r>
              <a:rPr lang="en-GB" sz="1400" dirty="0">
                <a:solidFill>
                  <a:srgbClr val="8EB4E3"/>
                </a:solidFill>
              </a:rPr>
              <a:t>Specialists in Employment and Discrimination Law </a:t>
            </a:r>
            <a:r>
              <a:rPr lang="en-GB" sz="1400" dirty="0" smtClean="0">
                <a:solidFill>
                  <a:srgbClr val="8EB4E3"/>
                </a:solidFill>
              </a:rPr>
              <a:t>| www.rllaw.co.uk</a:t>
            </a:r>
            <a:endParaRPr lang="en-GB" sz="1400" dirty="0">
              <a:solidFill>
                <a:srgbClr val="8EB4E3"/>
              </a:solidFill>
            </a:endParaRPr>
          </a:p>
        </p:txBody>
      </p:sp>
      <p:sp>
        <p:nvSpPr>
          <p:cNvPr id="18437" name="Rectangle 2"/>
          <p:cNvSpPr txBox="1">
            <a:spLocks noChangeArrowheads="1"/>
          </p:cNvSpPr>
          <p:nvPr/>
        </p:nvSpPr>
        <p:spPr bwMode="auto">
          <a:xfrm>
            <a:off x="514350" y="785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GB" sz="2800" b="1" dirty="0"/>
              <a:t> </a:t>
            </a:r>
          </a:p>
        </p:txBody>
      </p:sp>
      <p:sp>
        <p:nvSpPr>
          <p:cNvPr id="18438" name="Rectangle 3"/>
          <p:cNvSpPr txBox="1">
            <a:spLocks noChangeArrowheads="1"/>
          </p:cNvSpPr>
          <p:nvPr/>
        </p:nvSpPr>
        <p:spPr bwMode="auto">
          <a:xfrm>
            <a:off x="495300" y="1928813"/>
            <a:ext cx="8229600" cy="276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1" algn="ctr">
              <a:spcBef>
                <a:spcPct val="20000"/>
              </a:spcBef>
            </a:pPr>
            <a:endParaRPr lang="en-GB" sz="2800" dirty="0"/>
          </a:p>
        </p:txBody>
      </p:sp>
      <p:pic>
        <p:nvPicPr>
          <p:cNvPr id="18439" name="Picture 12" descr="MC900434859[1]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14750" y="2571750"/>
            <a:ext cx="171450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0" name="Picture 13" descr="MC900434859[1]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14750" y="2571750"/>
            <a:ext cx="171450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333375"/>
            <a:ext cx="326866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Connector 7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076" name="TextBox 8"/>
          <p:cNvSpPr txBox="1">
            <a:spLocks noChangeArrowheads="1"/>
          </p:cNvSpPr>
          <p:nvPr/>
        </p:nvSpPr>
        <p:spPr bwMode="auto">
          <a:xfrm>
            <a:off x="561975" y="6407150"/>
            <a:ext cx="8135938" cy="304800"/>
          </a:xfrm>
          <a:prstGeom prst="rect">
            <a:avLst/>
          </a:prstGeom>
          <a:solidFill>
            <a:srgbClr val="71418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1400" dirty="0" smtClean="0">
                <a:solidFill>
                  <a:srgbClr val="8EB4E3"/>
                </a:solidFill>
              </a:rPr>
              <a:t>Rahman Lowe </a:t>
            </a:r>
            <a:r>
              <a:rPr lang="en-GB" sz="1400" dirty="0">
                <a:solidFill>
                  <a:srgbClr val="8EB4E3"/>
                </a:solidFill>
              </a:rPr>
              <a:t>Solicitors </a:t>
            </a:r>
            <a:r>
              <a:rPr lang="en-GB" sz="1400" dirty="0" smtClean="0">
                <a:solidFill>
                  <a:srgbClr val="8EB4E3"/>
                </a:solidFill>
              </a:rPr>
              <a:t>| </a:t>
            </a:r>
            <a:r>
              <a:rPr lang="en-GB" sz="1400" dirty="0">
                <a:solidFill>
                  <a:srgbClr val="8EB4E3"/>
                </a:solidFill>
              </a:rPr>
              <a:t>Specialists in Employment and Discrimination </a:t>
            </a:r>
            <a:r>
              <a:rPr lang="en-GB" sz="1400" dirty="0" smtClean="0">
                <a:solidFill>
                  <a:srgbClr val="8EB4E3"/>
                </a:solidFill>
              </a:rPr>
              <a:t>Law | www.rllaw.co.uk </a:t>
            </a:r>
            <a:endParaRPr lang="en-GB" sz="1400" dirty="0">
              <a:solidFill>
                <a:srgbClr val="8EB4E3"/>
              </a:solidFill>
            </a:endParaRPr>
          </a:p>
        </p:txBody>
      </p:sp>
      <p:sp>
        <p:nvSpPr>
          <p:cNvPr id="3077" name="Rectangle 2"/>
          <p:cNvSpPr txBox="1">
            <a:spLocks noChangeArrowheads="1"/>
          </p:cNvSpPr>
          <p:nvPr/>
        </p:nvSpPr>
        <p:spPr bwMode="auto">
          <a:xfrm>
            <a:off x="447675" y="9207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GB" sz="2600" b="1" dirty="0" smtClean="0"/>
              <a:t>Introduction </a:t>
            </a:r>
            <a:r>
              <a:rPr lang="en-GB" sz="2800" b="1" dirty="0" smtClean="0"/>
              <a:t> </a:t>
            </a:r>
            <a:endParaRPr lang="en-GB" sz="2800" b="1" dirty="0"/>
          </a:p>
        </p:txBody>
      </p:sp>
      <p:sp>
        <p:nvSpPr>
          <p:cNvPr id="3078" name="Rectangle 3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endParaRPr lang="en-GB" sz="2800" dirty="0">
              <a:solidFill>
                <a:srgbClr val="898989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en-GB" sz="2400" u="sng" dirty="0" smtClean="0"/>
              <a:t>Employment Tribunal Statistics 2012/2013</a:t>
            </a:r>
            <a:endParaRPr lang="en-GB" sz="2400" u="sng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endParaRPr lang="en-GB" sz="2300" dirty="0" smtClean="0">
              <a:solidFill>
                <a:srgbClr val="898989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200" dirty="0" smtClean="0"/>
              <a:t>3 % rise in number of ET claims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endParaRPr lang="en-GB" sz="2200" dirty="0" smtClean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200" dirty="0" smtClean="0"/>
              <a:t>Overall total of 191,541 claims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endParaRPr lang="en-GB" sz="2200" dirty="0" smtClean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200" dirty="0" smtClean="0"/>
              <a:t>Largest award: £387,472 (disability discrimination)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endParaRPr lang="en-GB" sz="2200" dirty="0" smtClean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200" dirty="0" smtClean="0"/>
              <a:t>Highest unfair dismissal award: £236,147 (whistle blowing and health &amp; safety related dismissals are not subject to statutory cap).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</a:pPr>
            <a:endParaRPr lang="en-GB" sz="2200" dirty="0" smtClean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</a:pPr>
            <a:endParaRPr lang="en-GB" sz="2200" dirty="0"/>
          </a:p>
        </p:txBody>
      </p:sp>
      <p:pic>
        <p:nvPicPr>
          <p:cNvPr id="7" name="Picture 6" descr="stats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72200" y="2380040"/>
            <a:ext cx="1133475" cy="10191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333375"/>
            <a:ext cx="326866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Connector 7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412" name="TextBox 8"/>
          <p:cNvSpPr txBox="1">
            <a:spLocks noChangeArrowheads="1"/>
          </p:cNvSpPr>
          <p:nvPr/>
        </p:nvSpPr>
        <p:spPr bwMode="auto">
          <a:xfrm>
            <a:off x="561975" y="6407150"/>
            <a:ext cx="8135938" cy="304800"/>
          </a:xfrm>
          <a:prstGeom prst="rect">
            <a:avLst/>
          </a:prstGeom>
          <a:solidFill>
            <a:srgbClr val="71418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1400" dirty="0" smtClean="0">
                <a:solidFill>
                  <a:srgbClr val="8EB4E3"/>
                </a:solidFill>
              </a:rPr>
              <a:t>Rahman Lowe </a:t>
            </a:r>
            <a:r>
              <a:rPr lang="en-GB" sz="1400" dirty="0">
                <a:solidFill>
                  <a:srgbClr val="8EB4E3"/>
                </a:solidFill>
              </a:rPr>
              <a:t>Solicitors </a:t>
            </a:r>
            <a:r>
              <a:rPr lang="en-GB" sz="1400" dirty="0" smtClean="0">
                <a:solidFill>
                  <a:srgbClr val="8EB4E3"/>
                </a:solidFill>
              </a:rPr>
              <a:t>| Specialists </a:t>
            </a:r>
            <a:r>
              <a:rPr lang="en-GB" sz="1400" dirty="0">
                <a:solidFill>
                  <a:srgbClr val="8EB4E3"/>
                </a:solidFill>
              </a:rPr>
              <a:t>in Employment and Discrimination </a:t>
            </a:r>
            <a:r>
              <a:rPr lang="en-GB" sz="1400" dirty="0" smtClean="0">
                <a:solidFill>
                  <a:srgbClr val="8EB4E3"/>
                </a:solidFill>
              </a:rPr>
              <a:t>Law | www.rllaw.co.uk </a:t>
            </a:r>
            <a:endParaRPr lang="en-GB" sz="1400" dirty="0">
              <a:solidFill>
                <a:srgbClr val="8EB4E3"/>
              </a:solidFill>
            </a:endParaRPr>
          </a:p>
        </p:txBody>
      </p:sp>
      <p:sp>
        <p:nvSpPr>
          <p:cNvPr id="17413" name="Rectangle 2"/>
          <p:cNvSpPr txBox="1">
            <a:spLocks noChangeArrowheads="1"/>
          </p:cNvSpPr>
          <p:nvPr/>
        </p:nvSpPr>
        <p:spPr bwMode="auto">
          <a:xfrm>
            <a:off x="468313" y="981075"/>
            <a:ext cx="8218487" cy="791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GB" sz="2600" b="1" dirty="0" smtClean="0"/>
              <a:t>Useful websites/reference</a:t>
            </a:r>
            <a:endParaRPr lang="en-GB" sz="2600" b="1" dirty="0"/>
          </a:p>
        </p:txBody>
      </p:sp>
      <p:sp>
        <p:nvSpPr>
          <p:cNvPr id="16390" name="Rectangle 3"/>
          <p:cNvSpPr txBox="1">
            <a:spLocks noChangeArrowheads="1"/>
          </p:cNvSpPr>
          <p:nvPr/>
        </p:nvSpPr>
        <p:spPr bwMode="auto">
          <a:xfrm>
            <a:off x="457200" y="2011363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sz="2300" dirty="0" smtClean="0"/>
              <a:t>ACAS: </a:t>
            </a:r>
            <a:r>
              <a:rPr lang="en-GB" sz="2300" dirty="0" smtClean="0">
                <a:hlinkClick r:id="rId4"/>
              </a:rPr>
              <a:t>http</a:t>
            </a:r>
            <a:r>
              <a:rPr lang="en-GB" sz="2300" dirty="0">
                <a:hlinkClick r:id="rId4"/>
              </a:rPr>
              <a:t>://</a:t>
            </a:r>
            <a:r>
              <a:rPr lang="en-GB" sz="2300" dirty="0" smtClean="0">
                <a:hlinkClick r:id="rId4"/>
              </a:rPr>
              <a:t>www.acas.org.uk/media/pdf/j/8/Acas-Code-of-Practice-on-Settlement-Agreements.pdf</a:t>
            </a:r>
            <a:endParaRPr lang="en-GB" sz="2300" dirty="0" smtClean="0"/>
          </a:p>
          <a:p>
            <a:pPr eaLnBrk="1" hangingPunct="1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GB" sz="2300" dirty="0"/>
          </a:p>
          <a:p>
            <a:pPr eaLnBrk="1" hangingPunct="1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sz="2200" dirty="0" smtClean="0"/>
              <a:t>Equality and Human Rights Commission: </a:t>
            </a:r>
            <a:r>
              <a:rPr lang="en-GB" sz="2200" dirty="0" smtClean="0">
                <a:hlinkClick r:id="rId5"/>
              </a:rPr>
              <a:t>http</a:t>
            </a:r>
            <a:r>
              <a:rPr lang="en-GB" sz="2200" dirty="0">
                <a:hlinkClick r:id="rId5"/>
              </a:rPr>
              <a:t>://www.equalityhumanrights.com</a:t>
            </a:r>
            <a:r>
              <a:rPr lang="en-GB" sz="2200" dirty="0" smtClean="0">
                <a:hlinkClick r:id="rId5"/>
              </a:rPr>
              <a:t>/</a:t>
            </a:r>
            <a:endParaRPr lang="en-GB" sz="2200" dirty="0" smtClean="0"/>
          </a:p>
          <a:p>
            <a:pPr marL="0" indent="0" eaLnBrk="1" hangingPunct="1">
              <a:spcBef>
                <a:spcPct val="20000"/>
              </a:spcBef>
              <a:defRPr/>
            </a:pPr>
            <a:r>
              <a:rPr lang="en-GB" sz="2200" dirty="0" smtClean="0">
                <a:hlinkClick r:id="rId6"/>
              </a:rPr>
              <a:t> </a:t>
            </a:r>
          </a:p>
          <a:p>
            <a:pPr eaLnBrk="1" hangingPunct="1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sz="2200" dirty="0" smtClean="0">
                <a:hlinkClick r:id="rId6"/>
              </a:rPr>
              <a:t>http</a:t>
            </a:r>
            <a:r>
              <a:rPr lang="en-GB" sz="2200" dirty="0">
                <a:hlinkClick r:id="rId6"/>
              </a:rPr>
              <a:t>://www.legislation.gov.uk</a:t>
            </a:r>
            <a:r>
              <a:rPr lang="en-GB" sz="2200" dirty="0" smtClean="0">
                <a:hlinkClick r:id="rId6"/>
              </a:rPr>
              <a:t>/</a:t>
            </a:r>
            <a:endParaRPr lang="en-GB" sz="2200" dirty="0" smtClean="0"/>
          </a:p>
          <a:p>
            <a:pPr eaLnBrk="1" hangingPunct="1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GB" sz="2200" dirty="0"/>
          </a:p>
          <a:p>
            <a:pPr eaLnBrk="1" hangingPunct="1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sz="2200" dirty="0" smtClean="0"/>
              <a:t>Rahman Lowe Solicitors: </a:t>
            </a:r>
            <a:r>
              <a:rPr lang="en-GB" sz="2200" dirty="0" smtClean="0">
                <a:hlinkClick r:id="rId7"/>
              </a:rPr>
              <a:t>www.rllaw.co.uk</a:t>
            </a:r>
            <a:endParaRPr lang="en-GB" sz="2200" dirty="0" smtClean="0"/>
          </a:p>
          <a:p>
            <a:pPr eaLnBrk="1" hangingPunct="1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GB" sz="2200" dirty="0"/>
          </a:p>
          <a:p>
            <a:pPr eaLnBrk="1" hangingPunct="1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GB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333375"/>
            <a:ext cx="326866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Connector 7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9460" name="TextBox 8"/>
          <p:cNvSpPr txBox="1">
            <a:spLocks noChangeArrowheads="1"/>
          </p:cNvSpPr>
          <p:nvPr/>
        </p:nvSpPr>
        <p:spPr bwMode="auto">
          <a:xfrm>
            <a:off x="561975" y="6407150"/>
            <a:ext cx="8135938" cy="304800"/>
          </a:xfrm>
          <a:prstGeom prst="rect">
            <a:avLst/>
          </a:prstGeom>
          <a:solidFill>
            <a:srgbClr val="71418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1400" dirty="0" smtClean="0">
                <a:solidFill>
                  <a:srgbClr val="8EB4E3"/>
                </a:solidFill>
              </a:rPr>
              <a:t>Rahman Lowe </a:t>
            </a:r>
            <a:r>
              <a:rPr lang="en-GB" sz="1400" dirty="0">
                <a:solidFill>
                  <a:srgbClr val="8EB4E3"/>
                </a:solidFill>
              </a:rPr>
              <a:t>Solicitors </a:t>
            </a:r>
            <a:r>
              <a:rPr lang="en-GB" sz="1400" dirty="0" smtClean="0">
                <a:solidFill>
                  <a:srgbClr val="8EB4E3"/>
                </a:solidFill>
              </a:rPr>
              <a:t>| </a:t>
            </a:r>
            <a:r>
              <a:rPr lang="en-GB" sz="1400" dirty="0">
                <a:solidFill>
                  <a:srgbClr val="8EB4E3"/>
                </a:solidFill>
              </a:rPr>
              <a:t>Specialists in Employment and Discrimination </a:t>
            </a:r>
            <a:r>
              <a:rPr lang="en-GB" sz="1400" dirty="0" smtClean="0">
                <a:solidFill>
                  <a:srgbClr val="8EB4E3"/>
                </a:solidFill>
              </a:rPr>
              <a:t>Law | www.rllaw.co.uk </a:t>
            </a:r>
            <a:endParaRPr lang="en-GB" sz="1400" dirty="0">
              <a:solidFill>
                <a:srgbClr val="8EB4E3"/>
              </a:solidFill>
            </a:endParaRPr>
          </a:p>
        </p:txBody>
      </p:sp>
      <p:sp>
        <p:nvSpPr>
          <p:cNvPr id="19461" name="Rectangle 2"/>
          <p:cNvSpPr txBox="1">
            <a:spLocks noChangeArrowheads="1"/>
          </p:cNvSpPr>
          <p:nvPr/>
        </p:nvSpPr>
        <p:spPr bwMode="auto">
          <a:xfrm>
            <a:off x="514350" y="785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GB" sz="2800" b="1" dirty="0"/>
              <a:t> </a:t>
            </a:r>
          </a:p>
        </p:txBody>
      </p:sp>
      <p:sp>
        <p:nvSpPr>
          <p:cNvPr id="19462" name="Rectangle 3"/>
          <p:cNvSpPr txBox="1">
            <a:spLocks noChangeArrowheads="1"/>
          </p:cNvSpPr>
          <p:nvPr/>
        </p:nvSpPr>
        <p:spPr bwMode="auto">
          <a:xfrm>
            <a:off x="495300" y="1928813"/>
            <a:ext cx="8229600" cy="276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1" algn="ctr">
              <a:spcBef>
                <a:spcPct val="20000"/>
              </a:spcBef>
            </a:pPr>
            <a:endParaRPr lang="en-GB" sz="2800" dirty="0"/>
          </a:p>
        </p:txBody>
      </p:sp>
      <p:sp>
        <p:nvSpPr>
          <p:cNvPr id="19463" name="Rectangle 9"/>
          <p:cNvSpPr>
            <a:spLocks noChangeArrowheads="1"/>
          </p:cNvSpPr>
          <p:nvPr/>
        </p:nvSpPr>
        <p:spPr bwMode="auto">
          <a:xfrm>
            <a:off x="2339975" y="1773238"/>
            <a:ext cx="4572000" cy="4062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2400" dirty="0" smtClean="0"/>
              <a:t>Jahad Rahman</a:t>
            </a:r>
          </a:p>
          <a:p>
            <a:pPr algn="ctr"/>
            <a:r>
              <a:rPr lang="en-GB" sz="2400" dirty="0" smtClean="0"/>
              <a:t>Rahman Lowe Solicitors</a:t>
            </a:r>
            <a:endParaRPr lang="en-GB" sz="2400" dirty="0"/>
          </a:p>
          <a:p>
            <a:pPr algn="ctr"/>
            <a:r>
              <a:rPr lang="en-GB" sz="2400" dirty="0"/>
              <a:t>One Canada Square</a:t>
            </a:r>
          </a:p>
          <a:p>
            <a:pPr algn="ctr"/>
            <a:r>
              <a:rPr lang="en-GB" sz="2400" dirty="0"/>
              <a:t>Canary Wharf</a:t>
            </a:r>
          </a:p>
          <a:p>
            <a:pPr algn="ctr"/>
            <a:r>
              <a:rPr lang="en-GB" sz="2400" dirty="0"/>
              <a:t>London E14 5DY</a:t>
            </a:r>
          </a:p>
          <a:p>
            <a:pPr algn="ctr"/>
            <a:endParaRPr lang="en-GB" sz="2400" dirty="0"/>
          </a:p>
          <a:p>
            <a:pPr algn="ctr"/>
            <a:r>
              <a:rPr lang="en-GB" sz="2400" dirty="0">
                <a:solidFill>
                  <a:schemeClr val="folHlink"/>
                </a:solidFill>
              </a:rPr>
              <a:t>T</a:t>
            </a:r>
            <a:r>
              <a:rPr lang="en-GB" sz="2400" dirty="0"/>
              <a:t> +44 (0) 20 7956 8699</a:t>
            </a:r>
          </a:p>
          <a:p>
            <a:pPr algn="ctr"/>
            <a:r>
              <a:rPr lang="en-GB" sz="2400" dirty="0">
                <a:solidFill>
                  <a:schemeClr val="folHlink"/>
                </a:solidFill>
              </a:rPr>
              <a:t>M</a:t>
            </a:r>
            <a:r>
              <a:rPr lang="en-GB" sz="2400" dirty="0"/>
              <a:t> +44 (0) 7956 450 814</a:t>
            </a:r>
          </a:p>
          <a:p>
            <a:pPr algn="ctr"/>
            <a:r>
              <a:rPr lang="en-GB" sz="2400" dirty="0">
                <a:solidFill>
                  <a:schemeClr val="folHlink"/>
                </a:solidFill>
              </a:rPr>
              <a:t>E</a:t>
            </a:r>
            <a:r>
              <a:rPr lang="en-GB" sz="2400" dirty="0"/>
              <a:t> </a:t>
            </a:r>
            <a:r>
              <a:rPr lang="en-GB" sz="2400" dirty="0">
                <a:hlinkClick r:id="rId4"/>
              </a:rPr>
              <a:t>jrahman@rllaw.co.uk</a:t>
            </a:r>
            <a:endParaRPr lang="en-GB" sz="2400" dirty="0"/>
          </a:p>
          <a:p>
            <a:pPr algn="ctr"/>
            <a:r>
              <a:rPr lang="en-GB" sz="2400" dirty="0">
                <a:solidFill>
                  <a:schemeClr val="folHlink"/>
                </a:solidFill>
              </a:rPr>
              <a:t>W</a:t>
            </a:r>
            <a:r>
              <a:rPr lang="en-GB" sz="2400" dirty="0"/>
              <a:t> www.rllaw.co.uk</a:t>
            </a:r>
          </a:p>
          <a:p>
            <a:pPr algn="ctr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333375"/>
            <a:ext cx="326866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Connector 7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100" name="TextBox 8"/>
          <p:cNvSpPr txBox="1">
            <a:spLocks noChangeArrowheads="1"/>
          </p:cNvSpPr>
          <p:nvPr/>
        </p:nvSpPr>
        <p:spPr bwMode="auto">
          <a:xfrm>
            <a:off x="561975" y="6407150"/>
            <a:ext cx="8135938" cy="304800"/>
          </a:xfrm>
          <a:prstGeom prst="rect">
            <a:avLst/>
          </a:prstGeom>
          <a:solidFill>
            <a:srgbClr val="71418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1400" dirty="0" smtClean="0">
                <a:solidFill>
                  <a:srgbClr val="8EB4E3"/>
                </a:solidFill>
              </a:rPr>
              <a:t>Rahman Lowe Solicitors | Specialists </a:t>
            </a:r>
            <a:r>
              <a:rPr lang="en-GB" sz="1400" dirty="0">
                <a:solidFill>
                  <a:srgbClr val="8EB4E3"/>
                </a:solidFill>
              </a:rPr>
              <a:t>in Employment and Discrimination </a:t>
            </a:r>
            <a:r>
              <a:rPr lang="en-GB" sz="1400" dirty="0" smtClean="0">
                <a:solidFill>
                  <a:srgbClr val="8EB4E3"/>
                </a:solidFill>
              </a:rPr>
              <a:t>Law | www.rllaw.co.uk </a:t>
            </a:r>
            <a:endParaRPr lang="en-GB" sz="1400" dirty="0">
              <a:solidFill>
                <a:srgbClr val="8EB4E3"/>
              </a:solidFill>
            </a:endParaRPr>
          </a:p>
        </p:txBody>
      </p:sp>
      <p:sp>
        <p:nvSpPr>
          <p:cNvPr id="4101" name="Rectangle 2"/>
          <p:cNvSpPr txBox="1">
            <a:spLocks noChangeArrowheads="1"/>
          </p:cNvSpPr>
          <p:nvPr/>
        </p:nvSpPr>
        <p:spPr bwMode="auto">
          <a:xfrm>
            <a:off x="514350" y="981074"/>
            <a:ext cx="8229600" cy="791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GB" sz="2400" u="sng" dirty="0" smtClean="0"/>
              <a:t>Why settle?</a:t>
            </a:r>
            <a:endParaRPr lang="en-GB" sz="2400" u="sng" dirty="0"/>
          </a:p>
        </p:txBody>
      </p:sp>
      <p:sp>
        <p:nvSpPr>
          <p:cNvPr id="4102" name="Rectangle 3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lnSpc>
                <a:spcPct val="80000"/>
              </a:lnSpc>
              <a:spcBef>
                <a:spcPct val="20000"/>
              </a:spcBef>
            </a:pPr>
            <a:endParaRPr lang="en-GB" sz="2400" dirty="0" smtClean="0"/>
          </a:p>
          <a:p>
            <a:pPr marL="457200" indent="-457200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n-GB" sz="2400" dirty="0" smtClean="0"/>
              <a:t>Consider early settlement if it appears that employee’s claim has good prospects of success</a:t>
            </a:r>
          </a:p>
          <a:p>
            <a:pPr marL="457200" indent="-457200">
              <a:lnSpc>
                <a:spcPct val="80000"/>
              </a:lnSpc>
              <a:spcBef>
                <a:spcPct val="20000"/>
              </a:spcBef>
            </a:pPr>
            <a:endParaRPr lang="en-GB" sz="2400" dirty="0" smtClean="0"/>
          </a:p>
          <a:p>
            <a:pPr marL="457200" indent="-457200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n-GB" sz="2400" dirty="0" smtClean="0"/>
              <a:t>Adverse publicity</a:t>
            </a:r>
          </a:p>
          <a:p>
            <a:pPr marL="457200" indent="-457200">
              <a:lnSpc>
                <a:spcPct val="80000"/>
              </a:lnSpc>
              <a:spcBef>
                <a:spcPct val="20000"/>
              </a:spcBef>
            </a:pPr>
            <a:endParaRPr lang="en-GB" sz="2400" dirty="0" smtClean="0"/>
          </a:p>
          <a:p>
            <a:pPr marL="457200" indent="-457200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n-GB" sz="2400" dirty="0" smtClean="0"/>
              <a:t>Time and legal fees – cost/benefit analysis</a:t>
            </a:r>
          </a:p>
          <a:p>
            <a:pPr marL="457200" indent="-457200">
              <a:lnSpc>
                <a:spcPct val="80000"/>
              </a:lnSpc>
              <a:spcBef>
                <a:spcPct val="20000"/>
              </a:spcBef>
            </a:pPr>
            <a:endParaRPr lang="en-GB" sz="2400" dirty="0"/>
          </a:p>
          <a:p>
            <a:pPr marL="457200" indent="-457200">
              <a:lnSpc>
                <a:spcPct val="80000"/>
              </a:lnSpc>
              <a:spcBef>
                <a:spcPct val="20000"/>
              </a:spcBef>
            </a:pPr>
            <a:r>
              <a:rPr lang="en-GB" sz="2400" u="sng" dirty="0" smtClean="0"/>
              <a:t>The types of settlement</a:t>
            </a:r>
          </a:p>
          <a:p>
            <a:pPr marL="457200" indent="-457200">
              <a:lnSpc>
                <a:spcPct val="80000"/>
              </a:lnSpc>
              <a:spcBef>
                <a:spcPct val="20000"/>
              </a:spcBef>
            </a:pPr>
            <a:endParaRPr lang="en-GB" sz="2400" dirty="0" smtClean="0"/>
          </a:p>
          <a:p>
            <a:pPr marL="457200" indent="-457200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400" dirty="0" smtClean="0"/>
              <a:t>Settlement agreement</a:t>
            </a:r>
          </a:p>
          <a:p>
            <a:pPr marL="457200" indent="-457200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400" dirty="0" smtClean="0"/>
              <a:t>ACAS COT3</a:t>
            </a:r>
          </a:p>
          <a:p>
            <a:pPr marL="457200" indent="-457200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</a:pPr>
            <a:endParaRPr lang="en-GB" sz="2400" dirty="0" smtClean="0"/>
          </a:p>
          <a:p>
            <a:pPr marL="457200" indent="-457200">
              <a:lnSpc>
                <a:spcPct val="80000"/>
              </a:lnSpc>
              <a:spcBef>
                <a:spcPct val="20000"/>
              </a:spcBef>
            </a:pPr>
            <a:endParaRPr lang="en-GB" sz="2400" dirty="0" smtClean="0"/>
          </a:p>
          <a:p>
            <a:pPr marL="457200" indent="-457200">
              <a:lnSpc>
                <a:spcPct val="80000"/>
              </a:lnSpc>
              <a:spcBef>
                <a:spcPct val="20000"/>
              </a:spcBef>
            </a:pPr>
            <a:endParaRPr lang="en-GB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333375"/>
            <a:ext cx="326866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Connector 7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268" name="TextBox 8"/>
          <p:cNvSpPr txBox="1">
            <a:spLocks noChangeArrowheads="1"/>
          </p:cNvSpPr>
          <p:nvPr/>
        </p:nvSpPr>
        <p:spPr bwMode="auto">
          <a:xfrm>
            <a:off x="561975" y="6407150"/>
            <a:ext cx="8135938" cy="304800"/>
          </a:xfrm>
          <a:prstGeom prst="rect">
            <a:avLst/>
          </a:prstGeom>
          <a:solidFill>
            <a:srgbClr val="71418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1400" dirty="0" smtClean="0">
                <a:solidFill>
                  <a:srgbClr val="8EB4E3"/>
                </a:solidFill>
              </a:rPr>
              <a:t>Rahman Lowe </a:t>
            </a:r>
            <a:r>
              <a:rPr lang="en-GB" sz="1400" dirty="0">
                <a:solidFill>
                  <a:srgbClr val="8EB4E3"/>
                </a:solidFill>
              </a:rPr>
              <a:t>Solicitors </a:t>
            </a:r>
            <a:r>
              <a:rPr lang="en-GB" sz="1400" dirty="0" smtClean="0">
                <a:solidFill>
                  <a:srgbClr val="8EB4E3"/>
                </a:solidFill>
              </a:rPr>
              <a:t>| </a:t>
            </a:r>
            <a:r>
              <a:rPr lang="en-GB" sz="1400" dirty="0">
                <a:solidFill>
                  <a:srgbClr val="8EB4E3"/>
                </a:solidFill>
              </a:rPr>
              <a:t>Specialists in Employment and Discrimination </a:t>
            </a:r>
            <a:r>
              <a:rPr lang="en-GB" sz="1400" dirty="0" smtClean="0">
                <a:solidFill>
                  <a:srgbClr val="8EB4E3"/>
                </a:solidFill>
              </a:rPr>
              <a:t>Law | www.rllaw.co.uk </a:t>
            </a:r>
            <a:endParaRPr lang="en-GB" sz="1400" dirty="0">
              <a:solidFill>
                <a:srgbClr val="8EB4E3"/>
              </a:solidFill>
            </a:endParaRPr>
          </a:p>
        </p:txBody>
      </p:sp>
      <p:sp>
        <p:nvSpPr>
          <p:cNvPr id="11269" name="Rectangle 2"/>
          <p:cNvSpPr txBox="1">
            <a:spLocks noChangeArrowheads="1"/>
          </p:cNvSpPr>
          <p:nvPr/>
        </p:nvSpPr>
        <p:spPr bwMode="auto">
          <a:xfrm>
            <a:off x="395288" y="765175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en-GB" sz="2400" b="1" dirty="0"/>
          </a:p>
        </p:txBody>
      </p:sp>
      <p:sp>
        <p:nvSpPr>
          <p:cNvPr id="10246" name="Rectangle 3"/>
          <p:cNvSpPr txBox="1">
            <a:spLocks noChangeArrowheads="1"/>
          </p:cNvSpPr>
          <p:nvPr/>
        </p:nvSpPr>
        <p:spPr bwMode="auto">
          <a:xfrm>
            <a:off x="428596" y="1214422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defRPr/>
            </a:pPr>
            <a:r>
              <a:rPr lang="en-GB" sz="2600" b="1" u="sng" dirty="0" smtClean="0"/>
              <a:t>Top tips</a:t>
            </a:r>
          </a:p>
          <a:p>
            <a:pPr eaLnBrk="1" hangingPunct="1">
              <a:spcBef>
                <a:spcPct val="20000"/>
              </a:spcBef>
              <a:defRPr/>
            </a:pPr>
            <a:endParaRPr lang="en-GB" sz="2400" b="1" i="1" dirty="0" smtClean="0"/>
          </a:p>
          <a:p>
            <a:pPr eaLnBrk="1" hangingPunct="1">
              <a:spcBef>
                <a:spcPct val="20000"/>
              </a:spcBef>
              <a:defRPr/>
            </a:pPr>
            <a:r>
              <a:rPr lang="en-GB" sz="2600" b="1" dirty="0" smtClean="0"/>
              <a:t>Top Tip 1:  Jurisdiction</a:t>
            </a:r>
          </a:p>
          <a:p>
            <a:pPr eaLnBrk="1" hangingPunct="1">
              <a:spcBef>
                <a:spcPct val="20000"/>
              </a:spcBef>
              <a:defRPr/>
            </a:pPr>
            <a:endParaRPr lang="en-GB" sz="2400" b="1" dirty="0" smtClean="0"/>
          </a:p>
          <a:p>
            <a:pPr eaLnBrk="1" hangingPunct="1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sz="2300" dirty="0" smtClean="0"/>
              <a:t>Check whether the claim was lodged in time?</a:t>
            </a:r>
          </a:p>
          <a:p>
            <a:pPr eaLnBrk="1" hangingPunct="1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sz="2300" dirty="0" smtClean="0"/>
              <a:t>Time limit is normally 3 months less one day of the date of dismissal/act complained of (see s.111 Employment Rights Act 1996; s.123 Equality Act 2010)</a:t>
            </a:r>
          </a:p>
          <a:p>
            <a:pPr eaLnBrk="1" hangingPunct="1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sz="2300" dirty="0" smtClean="0"/>
              <a:t>If claim is out of time, mention in ET3 that Tribunal does not have jurisdiction and ask Tribunal to list matter for PHR to deal with any time limit issues.</a:t>
            </a:r>
          </a:p>
          <a:p>
            <a:pPr eaLnBrk="1" hangingPunct="1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GB" sz="2300" dirty="0" smtClean="0"/>
          </a:p>
          <a:p>
            <a:pPr eaLnBrk="1" hangingPunct="1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GB" sz="2300" dirty="0" smtClean="0"/>
          </a:p>
          <a:p>
            <a:pPr eaLnBrk="1" hangingPunct="1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GB" sz="2300" dirty="0" smtClean="0"/>
          </a:p>
          <a:p>
            <a:pPr eaLnBrk="1" hangingPunct="1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GB" sz="2300" dirty="0" smtClean="0"/>
          </a:p>
          <a:p>
            <a:pPr eaLnBrk="1" hangingPunct="1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GB" sz="2300" dirty="0" smtClean="0"/>
          </a:p>
          <a:p>
            <a:pPr eaLnBrk="1" hangingPunct="1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GB" sz="2300" dirty="0" smtClean="0"/>
          </a:p>
          <a:p>
            <a:pPr eaLnBrk="1" hangingPunct="1">
              <a:spcBef>
                <a:spcPct val="20000"/>
              </a:spcBef>
              <a:buFont typeface="Arial" charset="0"/>
              <a:buNone/>
              <a:defRPr/>
            </a:pPr>
            <a:endParaRPr lang="en-GB" sz="2300" i="1" dirty="0" smtClean="0"/>
          </a:p>
          <a:p>
            <a:pPr eaLnBrk="1" hangingPunct="1">
              <a:spcBef>
                <a:spcPct val="20000"/>
              </a:spcBef>
              <a:buFont typeface="Arial" charset="0"/>
              <a:buNone/>
              <a:defRPr/>
            </a:pPr>
            <a:endParaRPr lang="en-GB" sz="2300" i="1" dirty="0" smtClean="0"/>
          </a:p>
          <a:p>
            <a:pPr eaLnBrk="1" hangingPunct="1">
              <a:spcBef>
                <a:spcPct val="20000"/>
              </a:spcBef>
              <a:buFont typeface="Arial" charset="0"/>
              <a:buNone/>
              <a:defRPr/>
            </a:pPr>
            <a:endParaRPr lang="en-GB" sz="2300" dirty="0" smtClean="0"/>
          </a:p>
        </p:txBody>
      </p:sp>
      <p:pic>
        <p:nvPicPr>
          <p:cNvPr id="7" name="Picture 6" descr="top tips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43636" y="1500174"/>
            <a:ext cx="981075" cy="11715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333375"/>
            <a:ext cx="326866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Connector 7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124" name="TextBox 8"/>
          <p:cNvSpPr txBox="1">
            <a:spLocks noChangeArrowheads="1"/>
          </p:cNvSpPr>
          <p:nvPr/>
        </p:nvSpPr>
        <p:spPr bwMode="auto">
          <a:xfrm>
            <a:off x="561975" y="6407150"/>
            <a:ext cx="8135938" cy="304800"/>
          </a:xfrm>
          <a:prstGeom prst="rect">
            <a:avLst/>
          </a:prstGeom>
          <a:solidFill>
            <a:srgbClr val="71418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1400" dirty="0" smtClean="0">
                <a:solidFill>
                  <a:srgbClr val="8EB4E3"/>
                </a:solidFill>
              </a:rPr>
              <a:t>Rahman Lowe </a:t>
            </a:r>
            <a:r>
              <a:rPr lang="en-GB" sz="1400" dirty="0">
                <a:solidFill>
                  <a:srgbClr val="8EB4E3"/>
                </a:solidFill>
              </a:rPr>
              <a:t>Solicitors </a:t>
            </a:r>
            <a:r>
              <a:rPr lang="en-GB" sz="1400" dirty="0" smtClean="0">
                <a:solidFill>
                  <a:srgbClr val="8EB4E3"/>
                </a:solidFill>
              </a:rPr>
              <a:t>| Specialists </a:t>
            </a:r>
            <a:r>
              <a:rPr lang="en-GB" sz="1400" dirty="0">
                <a:solidFill>
                  <a:srgbClr val="8EB4E3"/>
                </a:solidFill>
              </a:rPr>
              <a:t>in Employment and Discrimination </a:t>
            </a:r>
            <a:r>
              <a:rPr lang="en-GB" sz="1400" dirty="0" smtClean="0">
                <a:solidFill>
                  <a:srgbClr val="8EB4E3"/>
                </a:solidFill>
              </a:rPr>
              <a:t>Law | www.rllaw.co.uk </a:t>
            </a:r>
            <a:endParaRPr lang="en-GB" sz="1400" dirty="0">
              <a:solidFill>
                <a:srgbClr val="8EB4E3"/>
              </a:solidFill>
            </a:endParaRPr>
          </a:p>
        </p:txBody>
      </p:sp>
      <p:sp>
        <p:nvSpPr>
          <p:cNvPr id="5125" name="Rectangle 2"/>
          <p:cNvSpPr txBox="1">
            <a:spLocks noChangeArrowheads="1"/>
          </p:cNvSpPr>
          <p:nvPr/>
        </p:nvSpPr>
        <p:spPr bwMode="auto">
          <a:xfrm>
            <a:off x="514350" y="7937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GB" sz="2600" b="1" dirty="0" smtClean="0"/>
              <a:t>Top Tip 2: Diarise date for responding </a:t>
            </a:r>
          </a:p>
          <a:p>
            <a:r>
              <a:rPr lang="en-GB" sz="2600" b="1" dirty="0" smtClean="0"/>
              <a:t>to the claim</a:t>
            </a:r>
            <a:endParaRPr lang="en-GB" sz="2600" b="1" dirty="0"/>
          </a:p>
        </p:txBody>
      </p:sp>
      <p:sp>
        <p:nvSpPr>
          <p:cNvPr id="6150" name="Rectangle 3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  <a:defRPr/>
            </a:pPr>
            <a:endParaRPr lang="en-GB" sz="2400" dirty="0" smtClean="0"/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defRPr/>
            </a:pPr>
            <a:endParaRPr lang="en-GB" sz="2400" dirty="0" smtClean="0"/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defRPr/>
            </a:pPr>
            <a:r>
              <a:rPr lang="en-GB" sz="2400" u="sng" dirty="0" smtClean="0"/>
              <a:t>ET Rules of Procedure 2013</a:t>
            </a:r>
            <a:endParaRPr lang="en-GB" sz="2400" u="sng" dirty="0"/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defRPr/>
            </a:pPr>
            <a:endParaRPr lang="en-GB" sz="2400" dirty="0" smtClean="0"/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sz="2400" dirty="0" smtClean="0"/>
              <a:t>ET3 must be lodged within 28 days of receiving ET1 (R.16)</a:t>
            </a:r>
          </a:p>
          <a:p>
            <a:pPr marL="0" indent="0" eaLnBrk="1" hangingPunct="1">
              <a:lnSpc>
                <a:spcPct val="80000"/>
              </a:lnSpc>
              <a:spcBef>
                <a:spcPct val="20000"/>
              </a:spcBef>
              <a:defRPr/>
            </a:pPr>
            <a:endParaRPr lang="en-GB" sz="2400" dirty="0" smtClean="0"/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sz="2400" dirty="0" smtClean="0"/>
              <a:t>Claimant can apply for default judgment if Respondent fails to lodge a response in time (R.21.(2))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GB" sz="2400" dirty="0" smtClean="0"/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sz="2400" dirty="0" smtClean="0"/>
              <a:t>Even if deadline has passed, ET can exercise discretion. In which case, apply for an extension of time and lodge ET3.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defRPr/>
            </a:pPr>
            <a:endParaRPr lang="en-GB" sz="2400" dirty="0" smtClean="0"/>
          </a:p>
          <a:p>
            <a:pPr marL="0" indent="0" eaLnBrk="1" hangingPunct="1">
              <a:lnSpc>
                <a:spcPct val="80000"/>
              </a:lnSpc>
              <a:spcBef>
                <a:spcPct val="20000"/>
              </a:spcBef>
              <a:defRPr/>
            </a:pPr>
            <a:endParaRPr lang="en-GB" sz="2400" dirty="0" smtClean="0"/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GB" sz="2400" dirty="0" smtClean="0"/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defRPr/>
            </a:pPr>
            <a:endParaRPr lang="en-GB" sz="24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1128714"/>
            <a:ext cx="2016224" cy="126841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333375"/>
            <a:ext cx="326866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Connector 7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244" name="TextBox 8"/>
          <p:cNvSpPr txBox="1">
            <a:spLocks noChangeArrowheads="1"/>
          </p:cNvSpPr>
          <p:nvPr/>
        </p:nvSpPr>
        <p:spPr bwMode="auto">
          <a:xfrm>
            <a:off x="561975" y="6407150"/>
            <a:ext cx="8135938" cy="304800"/>
          </a:xfrm>
          <a:prstGeom prst="rect">
            <a:avLst/>
          </a:prstGeom>
          <a:solidFill>
            <a:srgbClr val="71418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1400" dirty="0" smtClean="0">
                <a:solidFill>
                  <a:srgbClr val="8EB4E3"/>
                </a:solidFill>
              </a:rPr>
              <a:t>Rahman Lowe </a:t>
            </a:r>
            <a:r>
              <a:rPr lang="en-GB" sz="1400" dirty="0">
                <a:solidFill>
                  <a:srgbClr val="8EB4E3"/>
                </a:solidFill>
              </a:rPr>
              <a:t>Solicitors </a:t>
            </a:r>
            <a:r>
              <a:rPr lang="en-GB" sz="1400" dirty="0" smtClean="0">
                <a:solidFill>
                  <a:srgbClr val="8EB4E3"/>
                </a:solidFill>
              </a:rPr>
              <a:t>| </a:t>
            </a:r>
            <a:r>
              <a:rPr lang="en-GB" sz="1400" dirty="0">
                <a:solidFill>
                  <a:srgbClr val="8EB4E3"/>
                </a:solidFill>
              </a:rPr>
              <a:t>Specialists in Employment and Discrimination </a:t>
            </a:r>
            <a:r>
              <a:rPr lang="en-GB" sz="1400" dirty="0" smtClean="0">
                <a:solidFill>
                  <a:srgbClr val="8EB4E3"/>
                </a:solidFill>
              </a:rPr>
              <a:t>Law | www.rllaw.co.uk </a:t>
            </a:r>
            <a:endParaRPr lang="en-GB" sz="1400" dirty="0">
              <a:solidFill>
                <a:srgbClr val="8EB4E3"/>
              </a:solidFill>
            </a:endParaRPr>
          </a:p>
        </p:txBody>
      </p:sp>
      <p:sp>
        <p:nvSpPr>
          <p:cNvPr id="10245" name="Rectangle 2"/>
          <p:cNvSpPr txBox="1">
            <a:spLocks noChangeArrowheads="1"/>
          </p:cNvSpPr>
          <p:nvPr/>
        </p:nvSpPr>
        <p:spPr bwMode="auto">
          <a:xfrm>
            <a:off x="395288" y="1196751"/>
            <a:ext cx="8229600" cy="720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en-GB" sz="2400" b="1" dirty="0"/>
          </a:p>
        </p:txBody>
      </p:sp>
      <p:sp>
        <p:nvSpPr>
          <p:cNvPr id="10246" name="Rectangle 3"/>
          <p:cNvSpPr txBox="1">
            <a:spLocks noChangeArrowheads="1"/>
          </p:cNvSpPr>
          <p:nvPr/>
        </p:nvSpPr>
        <p:spPr bwMode="auto">
          <a:xfrm>
            <a:off x="428625" y="1052737"/>
            <a:ext cx="8229600" cy="49734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  <a:defRPr/>
            </a:pPr>
            <a:r>
              <a:rPr lang="en-GB" sz="2600" b="1" dirty="0" smtClean="0"/>
              <a:t>Top tip 3: Drafting the ET3 </a:t>
            </a:r>
            <a:endParaRPr lang="en-GB" sz="2300" i="1" dirty="0"/>
          </a:p>
          <a:p>
            <a:pPr eaLnBrk="1" hangingPunct="1">
              <a:spcBef>
                <a:spcPct val="20000"/>
              </a:spcBef>
              <a:defRPr/>
            </a:pPr>
            <a:endParaRPr lang="en-GB" sz="2300" i="1" dirty="0" smtClean="0"/>
          </a:p>
          <a:p>
            <a:pPr marL="342900" indent="-342900" eaLnBrk="1" hangingPunct="1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sz="2350" dirty="0" smtClean="0"/>
              <a:t>Check whether the Claimant has joined other employees in the action (e.g., managers/directors)</a:t>
            </a:r>
          </a:p>
          <a:p>
            <a:pPr eaLnBrk="1" hangingPunct="1">
              <a:spcBef>
                <a:spcPct val="20000"/>
              </a:spcBef>
              <a:defRPr/>
            </a:pPr>
            <a:endParaRPr lang="en-GB" sz="2350" dirty="0" smtClean="0"/>
          </a:p>
          <a:p>
            <a:pPr marL="342900" indent="-342900" eaLnBrk="1" hangingPunct="1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sz="2350" dirty="0" smtClean="0"/>
              <a:t>Consider whether it is appropriate to respond on behalf of the individuals or whether they should be separately advised</a:t>
            </a:r>
          </a:p>
          <a:p>
            <a:pPr marL="342900" indent="-342900" eaLnBrk="1" hangingPunct="1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GB" sz="2350" dirty="0"/>
          </a:p>
          <a:p>
            <a:pPr marL="342900" indent="-342900" eaLnBrk="1" hangingPunct="1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sz="2350" dirty="0" smtClean="0"/>
              <a:t>Put forward the company’s version of events, prepare a chronology and avoid blanket denial of allegations</a:t>
            </a:r>
          </a:p>
          <a:p>
            <a:pPr marL="342900" indent="-342900" eaLnBrk="1" hangingPunct="1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GB" sz="2350" dirty="0"/>
          </a:p>
          <a:p>
            <a:pPr marL="342900" indent="-342900" eaLnBrk="1" hangingPunct="1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sz="2350" dirty="0"/>
              <a:t>A</a:t>
            </a:r>
            <a:r>
              <a:rPr lang="en-GB" sz="2350" dirty="0" smtClean="0"/>
              <a:t>ccept or deny each claim made in ET1.</a:t>
            </a:r>
          </a:p>
          <a:p>
            <a:pPr marL="342900" indent="-342900">
              <a:spcBef>
                <a:spcPct val="20000"/>
              </a:spcBef>
              <a:buFont typeface="Arial" charset="0"/>
              <a:buNone/>
            </a:pPr>
            <a:endParaRPr lang="en-GB" sz="2400" i="1" dirty="0"/>
          </a:p>
          <a:p>
            <a:pPr marL="342900" indent="-342900">
              <a:spcBef>
                <a:spcPct val="20000"/>
              </a:spcBef>
              <a:buFont typeface="Arial" charset="0"/>
              <a:buNone/>
            </a:pPr>
            <a:endParaRPr lang="en-GB" sz="2300" i="1" dirty="0"/>
          </a:p>
          <a:p>
            <a:pPr marL="342900" indent="-342900">
              <a:spcBef>
                <a:spcPct val="20000"/>
              </a:spcBef>
              <a:buFont typeface="Arial" charset="0"/>
              <a:buNone/>
            </a:pPr>
            <a:endParaRPr lang="en-GB" sz="2300" i="1" dirty="0"/>
          </a:p>
          <a:p>
            <a:pPr marL="342900" indent="-342900">
              <a:spcBef>
                <a:spcPct val="20000"/>
              </a:spcBef>
              <a:buFont typeface="Arial" charset="0"/>
              <a:buNone/>
            </a:pPr>
            <a:endParaRPr lang="en-GB" sz="2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333375"/>
            <a:ext cx="326866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Connector 7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364" name="TextBox 8"/>
          <p:cNvSpPr txBox="1">
            <a:spLocks noChangeArrowheads="1"/>
          </p:cNvSpPr>
          <p:nvPr/>
        </p:nvSpPr>
        <p:spPr bwMode="auto">
          <a:xfrm>
            <a:off x="561975" y="6407150"/>
            <a:ext cx="8135938" cy="304800"/>
          </a:xfrm>
          <a:prstGeom prst="rect">
            <a:avLst/>
          </a:prstGeom>
          <a:solidFill>
            <a:srgbClr val="71418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1400" dirty="0" smtClean="0">
                <a:solidFill>
                  <a:srgbClr val="8EB4E3"/>
                </a:solidFill>
              </a:rPr>
              <a:t>Rahman Lowe </a:t>
            </a:r>
            <a:r>
              <a:rPr lang="en-GB" sz="1400" dirty="0">
                <a:solidFill>
                  <a:srgbClr val="8EB4E3"/>
                </a:solidFill>
              </a:rPr>
              <a:t>Solicitors </a:t>
            </a:r>
            <a:r>
              <a:rPr lang="en-GB" sz="1400" dirty="0" smtClean="0">
                <a:solidFill>
                  <a:srgbClr val="8EB4E3"/>
                </a:solidFill>
              </a:rPr>
              <a:t>| </a:t>
            </a:r>
            <a:r>
              <a:rPr lang="en-GB" sz="1400" dirty="0">
                <a:solidFill>
                  <a:srgbClr val="8EB4E3"/>
                </a:solidFill>
              </a:rPr>
              <a:t>Specialists in Employment and Discrimination </a:t>
            </a:r>
            <a:r>
              <a:rPr lang="en-GB" sz="1400" dirty="0" smtClean="0">
                <a:solidFill>
                  <a:srgbClr val="8EB4E3"/>
                </a:solidFill>
              </a:rPr>
              <a:t>Law | www.rllaw.co.uk </a:t>
            </a:r>
            <a:endParaRPr lang="en-GB" sz="1400" dirty="0">
              <a:solidFill>
                <a:srgbClr val="8EB4E3"/>
              </a:solidFill>
            </a:endParaRPr>
          </a:p>
        </p:txBody>
      </p:sp>
      <p:sp>
        <p:nvSpPr>
          <p:cNvPr id="15365" name="Rectangle 2"/>
          <p:cNvSpPr txBox="1">
            <a:spLocks noChangeArrowheads="1"/>
          </p:cNvSpPr>
          <p:nvPr/>
        </p:nvSpPr>
        <p:spPr bwMode="auto">
          <a:xfrm>
            <a:off x="468313" y="1047749"/>
            <a:ext cx="8229600" cy="79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GB" sz="2600" b="1" dirty="0" smtClean="0"/>
              <a:t>Top tip 4: Gathering evidence  </a:t>
            </a:r>
            <a:endParaRPr lang="en-GB" sz="2600" b="1" dirty="0"/>
          </a:p>
        </p:txBody>
      </p:sp>
      <p:sp>
        <p:nvSpPr>
          <p:cNvPr id="15366" name="Rectangle 3"/>
          <p:cNvSpPr txBox="1">
            <a:spLocks noChangeArrowheads="1"/>
          </p:cNvSpPr>
          <p:nvPr/>
        </p:nvSpPr>
        <p:spPr bwMode="auto">
          <a:xfrm>
            <a:off x="457200" y="1997076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350" dirty="0" smtClean="0"/>
              <a:t>Start collecting evidence early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endParaRPr lang="en-GB" sz="2350" dirty="0" smtClean="0"/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350" dirty="0" smtClean="0"/>
              <a:t>Take statements from staff that have been involved in the event that led to the complaint being made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endParaRPr lang="en-GB" sz="2350" dirty="0" smtClean="0"/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350" dirty="0" smtClean="0"/>
              <a:t>If ET1 is vague, ask the Claimant to clarify his/her case and request further information and disclosure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endParaRPr lang="en-GB" sz="2350" dirty="0"/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350" dirty="0" smtClean="0"/>
              <a:t>Preserving documents and duty of disclosure.</a:t>
            </a:r>
            <a:endParaRPr lang="en-GB" sz="2350" dirty="0"/>
          </a:p>
          <a:p>
            <a:pPr marL="342900" indent="-342900">
              <a:spcBef>
                <a:spcPct val="20000"/>
              </a:spcBef>
              <a:buFont typeface="Arial" charset="0"/>
              <a:buNone/>
            </a:pPr>
            <a:r>
              <a:rPr lang="en-GB" sz="2350" dirty="0"/>
              <a:t>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1133328"/>
            <a:ext cx="2664296" cy="15755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333375"/>
            <a:ext cx="326866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Connector 7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364" name="TextBox 8"/>
          <p:cNvSpPr txBox="1">
            <a:spLocks noChangeArrowheads="1"/>
          </p:cNvSpPr>
          <p:nvPr/>
        </p:nvSpPr>
        <p:spPr bwMode="auto">
          <a:xfrm>
            <a:off x="561975" y="6407150"/>
            <a:ext cx="8135938" cy="304800"/>
          </a:xfrm>
          <a:prstGeom prst="rect">
            <a:avLst/>
          </a:prstGeom>
          <a:solidFill>
            <a:srgbClr val="71418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1400" dirty="0" smtClean="0">
                <a:solidFill>
                  <a:srgbClr val="8EB4E3"/>
                </a:solidFill>
              </a:rPr>
              <a:t>Rahman Lowe </a:t>
            </a:r>
            <a:r>
              <a:rPr lang="en-GB" sz="1400" dirty="0">
                <a:solidFill>
                  <a:srgbClr val="8EB4E3"/>
                </a:solidFill>
              </a:rPr>
              <a:t>Solicitors </a:t>
            </a:r>
            <a:r>
              <a:rPr lang="en-GB" sz="1400" dirty="0" smtClean="0">
                <a:solidFill>
                  <a:srgbClr val="8EB4E3"/>
                </a:solidFill>
              </a:rPr>
              <a:t>| </a:t>
            </a:r>
            <a:r>
              <a:rPr lang="en-GB" sz="1400" dirty="0">
                <a:solidFill>
                  <a:srgbClr val="8EB4E3"/>
                </a:solidFill>
              </a:rPr>
              <a:t>Specialists in Employment and Discrimination </a:t>
            </a:r>
            <a:r>
              <a:rPr lang="en-GB" sz="1400" dirty="0" smtClean="0">
                <a:solidFill>
                  <a:srgbClr val="8EB4E3"/>
                </a:solidFill>
              </a:rPr>
              <a:t>Law | www.rllaw.co.uk </a:t>
            </a:r>
            <a:endParaRPr lang="en-GB" sz="1400" dirty="0">
              <a:solidFill>
                <a:srgbClr val="8EB4E3"/>
              </a:solidFill>
            </a:endParaRPr>
          </a:p>
        </p:txBody>
      </p:sp>
      <p:sp>
        <p:nvSpPr>
          <p:cNvPr id="15365" name="Rectangle 2"/>
          <p:cNvSpPr txBox="1">
            <a:spLocks noChangeArrowheads="1"/>
          </p:cNvSpPr>
          <p:nvPr/>
        </p:nvSpPr>
        <p:spPr bwMode="auto">
          <a:xfrm>
            <a:off x="468313" y="981075"/>
            <a:ext cx="8229600" cy="7197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GB" sz="2600" b="1" dirty="0" smtClean="0"/>
              <a:t>Top tip </a:t>
            </a:r>
            <a:r>
              <a:rPr lang="en-GB" sz="2600" b="1" dirty="0"/>
              <a:t>5</a:t>
            </a:r>
            <a:r>
              <a:rPr lang="en-GB" sz="2600" b="1" dirty="0" smtClean="0"/>
              <a:t>: witness statements  </a:t>
            </a:r>
            <a:endParaRPr lang="en-GB" sz="2600" b="1" dirty="0"/>
          </a:p>
        </p:txBody>
      </p:sp>
      <p:sp>
        <p:nvSpPr>
          <p:cNvPr id="15366" name="Rectangle 3"/>
          <p:cNvSpPr txBox="1">
            <a:spLocks noChangeArrowheads="1"/>
          </p:cNvSpPr>
          <p:nvPr/>
        </p:nvSpPr>
        <p:spPr bwMode="auto">
          <a:xfrm>
            <a:off x="457200" y="1700808"/>
            <a:ext cx="8229600" cy="48222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350" dirty="0" smtClean="0"/>
              <a:t>Keep witnesses informed of progress</a:t>
            </a:r>
          </a:p>
          <a:p>
            <a:pPr>
              <a:spcBef>
                <a:spcPct val="20000"/>
              </a:spcBef>
            </a:pPr>
            <a:endParaRPr lang="en-GB" sz="2350" dirty="0" smtClean="0"/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350" dirty="0" smtClean="0"/>
              <a:t>Statements to include a statement of truth and must be signed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endParaRPr lang="en-GB" sz="2350" dirty="0" smtClean="0"/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350" dirty="0" smtClean="0"/>
              <a:t>Ensure that all evidence/statements are consistent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endParaRPr lang="en-GB" sz="2350" dirty="0"/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350" dirty="0" smtClean="0"/>
              <a:t>If mistakes have been made, then admit in statements, e.g., in a sexual harassment case, state that it is unacceptable</a:t>
            </a:r>
          </a:p>
          <a:p>
            <a:pPr>
              <a:spcBef>
                <a:spcPct val="20000"/>
              </a:spcBef>
            </a:pPr>
            <a:endParaRPr lang="en-GB" sz="2350" dirty="0" smtClean="0"/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350" dirty="0" smtClean="0"/>
              <a:t>Aim of statement is to support ET3 or if weak defence, to reduce any award of damages.</a:t>
            </a:r>
            <a:endParaRPr lang="en-GB" sz="2350" dirty="0"/>
          </a:p>
          <a:p>
            <a:pPr marL="342900" indent="-342900">
              <a:spcBef>
                <a:spcPct val="20000"/>
              </a:spcBef>
              <a:buFont typeface="Arial" charset="0"/>
              <a:buNone/>
            </a:pPr>
            <a:r>
              <a:rPr lang="en-GB" sz="2350" dirty="0"/>
              <a:t>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1106413"/>
            <a:ext cx="2088232" cy="1377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5505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333375"/>
            <a:ext cx="326866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Connector 7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316" name="TextBox 8"/>
          <p:cNvSpPr txBox="1">
            <a:spLocks noChangeArrowheads="1"/>
          </p:cNvSpPr>
          <p:nvPr/>
        </p:nvSpPr>
        <p:spPr bwMode="auto">
          <a:xfrm>
            <a:off x="561975" y="6407150"/>
            <a:ext cx="8135938" cy="304800"/>
          </a:xfrm>
          <a:prstGeom prst="rect">
            <a:avLst/>
          </a:prstGeom>
          <a:solidFill>
            <a:srgbClr val="71418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1400" dirty="0" smtClean="0">
                <a:solidFill>
                  <a:srgbClr val="8EB4E3"/>
                </a:solidFill>
              </a:rPr>
              <a:t>Rahman Lowe </a:t>
            </a:r>
            <a:r>
              <a:rPr lang="en-GB" sz="1400" dirty="0">
                <a:solidFill>
                  <a:srgbClr val="8EB4E3"/>
                </a:solidFill>
              </a:rPr>
              <a:t>Solicitors </a:t>
            </a:r>
            <a:r>
              <a:rPr lang="en-GB" sz="1400" dirty="0" smtClean="0">
                <a:solidFill>
                  <a:srgbClr val="8EB4E3"/>
                </a:solidFill>
              </a:rPr>
              <a:t>| </a:t>
            </a:r>
            <a:r>
              <a:rPr lang="en-GB" sz="1400" dirty="0">
                <a:solidFill>
                  <a:srgbClr val="8EB4E3"/>
                </a:solidFill>
              </a:rPr>
              <a:t>Specialists in Employment and Discrimination </a:t>
            </a:r>
            <a:r>
              <a:rPr lang="en-GB" sz="1400" dirty="0" smtClean="0">
                <a:solidFill>
                  <a:srgbClr val="8EB4E3"/>
                </a:solidFill>
              </a:rPr>
              <a:t>Law | www.rllaw.co.uk </a:t>
            </a:r>
            <a:endParaRPr lang="en-GB" sz="1400" dirty="0">
              <a:solidFill>
                <a:srgbClr val="8EB4E3"/>
              </a:solidFill>
            </a:endParaRPr>
          </a:p>
        </p:txBody>
      </p:sp>
      <p:sp>
        <p:nvSpPr>
          <p:cNvPr id="13317" name="Rectangle 2"/>
          <p:cNvSpPr txBox="1">
            <a:spLocks noChangeArrowheads="1"/>
          </p:cNvSpPr>
          <p:nvPr/>
        </p:nvSpPr>
        <p:spPr bwMode="auto">
          <a:xfrm>
            <a:off x="490538" y="1052736"/>
            <a:ext cx="8229600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GB" sz="2600" b="1" dirty="0" smtClean="0"/>
              <a:t>Top tip </a:t>
            </a:r>
            <a:r>
              <a:rPr lang="en-GB" sz="2600" b="1" dirty="0"/>
              <a:t>6</a:t>
            </a:r>
            <a:r>
              <a:rPr lang="en-GB" sz="2600" b="1" dirty="0" smtClean="0"/>
              <a:t>: Discrimination Questionnaire  </a:t>
            </a:r>
            <a:endParaRPr lang="en-GB" sz="2600" b="1" dirty="0"/>
          </a:p>
        </p:txBody>
      </p:sp>
      <p:sp>
        <p:nvSpPr>
          <p:cNvPr id="13318" name="Rectangle 3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 sz="2400" dirty="0" smtClean="0"/>
          </a:p>
          <a:p>
            <a:r>
              <a:rPr lang="en-GB" sz="2400" dirty="0" smtClean="0"/>
              <a:t>Article </a:t>
            </a:r>
            <a:r>
              <a:rPr lang="en-GB" sz="2400" dirty="0"/>
              <a:t>4 </a:t>
            </a:r>
            <a:r>
              <a:rPr lang="en-GB" sz="2400" dirty="0" smtClean="0"/>
              <a:t>Equality </a:t>
            </a:r>
            <a:r>
              <a:rPr lang="en-GB" sz="2400" dirty="0"/>
              <a:t>Act 2010 (Obtaining Information) Order </a:t>
            </a:r>
            <a:r>
              <a:rPr lang="en-GB" sz="2400" dirty="0" smtClean="0"/>
              <a:t>2010</a:t>
            </a:r>
          </a:p>
          <a:p>
            <a:endParaRPr lang="en-GB" sz="2400" dirty="0"/>
          </a:p>
          <a:p>
            <a:pPr marL="457200" indent="-4572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400" dirty="0" smtClean="0"/>
              <a:t>Treat the Questionnaire seriously as a Tribunal can draw an adverse inference of discrimination from the Respondent’s failure to respond or if the response is evasive</a:t>
            </a:r>
          </a:p>
          <a:p>
            <a:pPr>
              <a:spcBef>
                <a:spcPct val="20000"/>
              </a:spcBef>
            </a:pPr>
            <a:endParaRPr lang="en-GB" sz="2400" dirty="0" smtClean="0"/>
          </a:p>
          <a:p>
            <a:pPr marL="457200" indent="-4572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400" dirty="0" smtClean="0"/>
              <a:t>Ensure that Questionnaire response is consistent with the ET3. Reply to Questionnaire to be lodged within 21 days. </a:t>
            </a:r>
          </a:p>
          <a:p>
            <a:pPr marL="457200" indent="-457200">
              <a:spcBef>
                <a:spcPct val="20000"/>
              </a:spcBef>
              <a:buFont typeface="Arial" pitchFamily="34" charset="0"/>
              <a:buChar char="•"/>
            </a:pPr>
            <a:endParaRPr lang="en-GB" sz="2400" dirty="0"/>
          </a:p>
          <a:p>
            <a:pPr marL="457200" indent="-4572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400" dirty="0" smtClean="0"/>
              <a:t>To be repealed from 6 April 2014.</a:t>
            </a:r>
            <a:endParaRPr lang="en-GB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5329</TotalTime>
  <Words>1420</Words>
  <Application>Microsoft Office PowerPoint</Application>
  <PresentationFormat>On-screen Show (4:3)</PresentationFormat>
  <Paragraphs>252</Paragraphs>
  <Slides>21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Oli</dc:creator>
  <cp:lastModifiedBy>Jahad Rahman</cp:lastModifiedBy>
  <cp:revision>370</cp:revision>
  <cp:lastPrinted>2014-02-18T14:50:05Z</cp:lastPrinted>
  <dcterms:created xsi:type="dcterms:W3CDTF">2012-06-04T00:03:50Z</dcterms:created>
  <dcterms:modified xsi:type="dcterms:W3CDTF">2014-02-20T08:58:45Z</dcterms:modified>
</cp:coreProperties>
</file>